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handoutMasterIdLst>
    <p:handoutMasterId r:id="rId8"/>
  </p:handoutMasterIdLst>
  <p:sldIdLst>
    <p:sldId id="258" r:id="rId2"/>
    <p:sldId id="938" r:id="rId3"/>
    <p:sldId id="549" r:id="rId4"/>
    <p:sldId id="550" r:id="rId5"/>
    <p:sldId id="377" r:id="rId6"/>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0" autoAdjust="0"/>
    <p:restoredTop sz="86359" autoAdjust="0"/>
  </p:normalViewPr>
  <p:slideViewPr>
    <p:cSldViewPr>
      <p:cViewPr varScale="1">
        <p:scale>
          <a:sx n="79" d="100"/>
          <a:sy n="79" d="100"/>
        </p:scale>
        <p:origin x="-105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5" d="100"/>
          <a:sy n="85" d="100"/>
        </p:scale>
        <p:origin x="2568"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60" cy="496332"/>
          </a:xfrm>
          <a:prstGeom prst="rect">
            <a:avLst/>
          </a:prstGeom>
        </p:spPr>
        <p:txBody>
          <a:bodyPr vert="horz" lIns="91275" tIns="45638" rIns="91275" bIns="45638"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60" cy="496332"/>
          </a:xfrm>
          <a:prstGeom prst="rect">
            <a:avLst/>
          </a:prstGeom>
        </p:spPr>
        <p:txBody>
          <a:bodyPr vert="horz" lIns="91275" tIns="45638" rIns="91275" bIns="45638" rtlCol="0"/>
          <a:lstStyle>
            <a:lvl1pPr algn="r">
              <a:defRPr sz="1200"/>
            </a:lvl1pPr>
          </a:lstStyle>
          <a:p>
            <a:fld id="{7777D5AC-BE5F-4D83-B7AB-3B760463011A}" type="datetimeFigureOut">
              <a:rPr lang="nl-NL" smtClean="0"/>
              <a:pPr/>
              <a:t>14-6-2022</a:t>
            </a:fld>
            <a:endParaRPr lang="nl-NL"/>
          </a:p>
        </p:txBody>
      </p:sp>
      <p:sp>
        <p:nvSpPr>
          <p:cNvPr id="4" name="Tijdelijke aanduiding voor voettekst 3"/>
          <p:cNvSpPr>
            <a:spLocks noGrp="1"/>
          </p:cNvSpPr>
          <p:nvPr>
            <p:ph type="ftr" sz="quarter" idx="2"/>
          </p:nvPr>
        </p:nvSpPr>
        <p:spPr>
          <a:xfrm>
            <a:off x="0" y="9428584"/>
            <a:ext cx="2945660" cy="496332"/>
          </a:xfrm>
          <a:prstGeom prst="rect">
            <a:avLst/>
          </a:prstGeom>
        </p:spPr>
        <p:txBody>
          <a:bodyPr vert="horz" lIns="91275" tIns="45638" rIns="91275" bIns="45638"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4"/>
            <a:ext cx="2945660" cy="496332"/>
          </a:xfrm>
          <a:prstGeom prst="rect">
            <a:avLst/>
          </a:prstGeom>
        </p:spPr>
        <p:txBody>
          <a:bodyPr vert="horz" lIns="91275" tIns="45638" rIns="91275" bIns="45638" rtlCol="0" anchor="b"/>
          <a:lstStyle>
            <a:lvl1pPr algn="r">
              <a:defRPr sz="1200"/>
            </a:lvl1pPr>
          </a:lstStyle>
          <a:p>
            <a:fld id="{A92D7747-9D08-49AD-9B51-E87E5E1144C4}" type="slidenum">
              <a:rPr lang="nl-NL" smtClean="0"/>
              <a:pPr/>
              <a:t>‹nr.›</a:t>
            </a:fld>
            <a:endParaRPr lang="nl-NL"/>
          </a:p>
        </p:txBody>
      </p:sp>
    </p:spTree>
    <p:extLst>
      <p:ext uri="{BB962C8B-B14F-4D97-AF65-F5344CB8AC3E}">
        <p14:creationId xmlns:p14="http://schemas.microsoft.com/office/powerpoint/2010/main" xmlns="" val="1214312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60" cy="496332"/>
          </a:xfrm>
          <a:prstGeom prst="rect">
            <a:avLst/>
          </a:prstGeom>
        </p:spPr>
        <p:txBody>
          <a:bodyPr vert="horz" lIns="91275" tIns="45638" rIns="91275" bIns="45638" rtlCol="0"/>
          <a:lstStyle>
            <a:lvl1pPr algn="l">
              <a:defRPr sz="1200"/>
            </a:lvl1pPr>
          </a:lstStyle>
          <a:p>
            <a:endParaRPr lang="de-DE"/>
          </a:p>
        </p:txBody>
      </p:sp>
      <p:sp>
        <p:nvSpPr>
          <p:cNvPr id="3" name="Tijdelijke aanduiding voor datum 2"/>
          <p:cNvSpPr>
            <a:spLocks noGrp="1"/>
          </p:cNvSpPr>
          <p:nvPr>
            <p:ph type="dt" idx="1"/>
          </p:nvPr>
        </p:nvSpPr>
        <p:spPr>
          <a:xfrm>
            <a:off x="3850443" y="0"/>
            <a:ext cx="2945660" cy="496332"/>
          </a:xfrm>
          <a:prstGeom prst="rect">
            <a:avLst/>
          </a:prstGeom>
        </p:spPr>
        <p:txBody>
          <a:bodyPr vert="horz" lIns="91275" tIns="45638" rIns="91275" bIns="45638" rtlCol="0"/>
          <a:lstStyle>
            <a:lvl1pPr algn="r">
              <a:defRPr sz="1200"/>
            </a:lvl1pPr>
          </a:lstStyle>
          <a:p>
            <a:fld id="{3832E8C2-58C6-48F5-9CB6-7BA62533728B}" type="datetimeFigureOut">
              <a:rPr lang="de-DE" smtClean="0"/>
              <a:pPr/>
              <a:t>14.06.2022</a:t>
            </a:fld>
            <a:endParaRPr lang="de-DE"/>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75" tIns="45638" rIns="91275" bIns="45638" rtlCol="0" anchor="ctr"/>
          <a:lstStyle/>
          <a:p>
            <a:endParaRPr lang="de-DE"/>
          </a:p>
        </p:txBody>
      </p:sp>
      <p:sp>
        <p:nvSpPr>
          <p:cNvPr id="5" name="Tijdelijke aanduiding voor notities 4"/>
          <p:cNvSpPr>
            <a:spLocks noGrp="1"/>
          </p:cNvSpPr>
          <p:nvPr>
            <p:ph type="body" sz="quarter" idx="3"/>
          </p:nvPr>
        </p:nvSpPr>
        <p:spPr>
          <a:xfrm>
            <a:off x="679768" y="4715154"/>
            <a:ext cx="5438140" cy="4466987"/>
          </a:xfrm>
          <a:prstGeom prst="rect">
            <a:avLst/>
          </a:prstGeom>
        </p:spPr>
        <p:txBody>
          <a:bodyPr vert="horz" lIns="91275" tIns="45638" rIns="91275" bIns="45638"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6" name="Tijdelijke aanduiding voor voettekst 5"/>
          <p:cNvSpPr>
            <a:spLocks noGrp="1"/>
          </p:cNvSpPr>
          <p:nvPr>
            <p:ph type="ftr" sz="quarter" idx="4"/>
          </p:nvPr>
        </p:nvSpPr>
        <p:spPr>
          <a:xfrm>
            <a:off x="0" y="9428584"/>
            <a:ext cx="2945660" cy="496332"/>
          </a:xfrm>
          <a:prstGeom prst="rect">
            <a:avLst/>
          </a:prstGeom>
        </p:spPr>
        <p:txBody>
          <a:bodyPr vert="horz" lIns="91275" tIns="45638" rIns="91275" bIns="45638" rtlCol="0" anchor="b"/>
          <a:lstStyle>
            <a:lvl1pPr algn="l">
              <a:defRPr sz="1200"/>
            </a:lvl1pPr>
          </a:lstStyle>
          <a:p>
            <a:endParaRPr lang="de-DE"/>
          </a:p>
        </p:txBody>
      </p:sp>
      <p:sp>
        <p:nvSpPr>
          <p:cNvPr id="7" name="Tijdelijke aanduiding voor dianummer 6"/>
          <p:cNvSpPr>
            <a:spLocks noGrp="1"/>
          </p:cNvSpPr>
          <p:nvPr>
            <p:ph type="sldNum" sz="quarter" idx="5"/>
          </p:nvPr>
        </p:nvSpPr>
        <p:spPr>
          <a:xfrm>
            <a:off x="3850443" y="9428584"/>
            <a:ext cx="2945660" cy="496332"/>
          </a:xfrm>
          <a:prstGeom prst="rect">
            <a:avLst/>
          </a:prstGeom>
        </p:spPr>
        <p:txBody>
          <a:bodyPr vert="horz" lIns="91275" tIns="45638" rIns="91275" bIns="45638" rtlCol="0" anchor="b"/>
          <a:lstStyle>
            <a:lvl1pPr algn="r">
              <a:defRPr sz="1200"/>
            </a:lvl1pPr>
          </a:lstStyle>
          <a:p>
            <a:fld id="{776E3DD7-09E3-4A5A-A635-572538979FF1}" type="slidenum">
              <a:rPr lang="de-DE" smtClean="0"/>
              <a:pPr/>
              <a:t>‹nr.›</a:t>
            </a:fld>
            <a:endParaRPr lang="de-DE"/>
          </a:p>
        </p:txBody>
      </p:sp>
    </p:spTree>
    <p:extLst>
      <p:ext uri="{BB962C8B-B14F-4D97-AF65-F5344CB8AC3E}">
        <p14:creationId xmlns:p14="http://schemas.microsoft.com/office/powerpoint/2010/main" xmlns="" val="295011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Dank voor de uitnodiging!  Laat me allereerst zeggen dat ik blij ben dat er eindelijk wat meer aandacht voor beroepsziekten in Nederland is. Vanaf 1989 zijn we hier vanaf het initiatief van het NCvB mee bezig geweest.  Steeds is die buitenland oriëntatie hierbij leidend geweest. Bij de start van het NCvB zijn bezoeken aan buitenlandse instituten gebracht, bij de mogelijke introductie van een Extra Garantieregeling Beroepsrisico in 2003 hebben we vanuit het NCvB een studiereis naar Duitsland georganiseerd, waarbij ook twee SZW medewerkers mee zijn gegaan. Daarna is altijd het internationaal perspectief belangrijk geweest en is vanuit het NCvB actief geparticipeerd in internationale werkgroepen als het MODERNET consortium, Commissies van </a:t>
            </a:r>
            <a:r>
              <a:rPr lang="nl-NL" dirty="0" err="1"/>
              <a:t>Eurostat</a:t>
            </a:r>
            <a:r>
              <a:rPr lang="nl-NL" dirty="0"/>
              <a:t>, EU DG 5, ILO beroepsziekten, en meer.</a:t>
            </a:r>
          </a:p>
        </p:txBody>
      </p:sp>
      <p:sp>
        <p:nvSpPr>
          <p:cNvPr id="4" name="Tijdelijke aanduiding voor dianummer 3"/>
          <p:cNvSpPr>
            <a:spLocks noGrp="1"/>
          </p:cNvSpPr>
          <p:nvPr>
            <p:ph type="sldNum" sz="quarter" idx="5"/>
          </p:nvPr>
        </p:nvSpPr>
        <p:spPr/>
        <p:txBody>
          <a:bodyPr/>
          <a:lstStyle/>
          <a:p>
            <a:fld id="{776E3DD7-09E3-4A5A-A635-572538979FF1}" type="slidenum">
              <a:rPr lang="de-DE" smtClean="0"/>
              <a:pPr/>
              <a:t>1</a:t>
            </a:fld>
            <a:endParaRPr lang="de-DE"/>
          </a:p>
        </p:txBody>
      </p:sp>
    </p:spTree>
    <p:extLst>
      <p:ext uri="{BB962C8B-B14F-4D97-AF65-F5344CB8AC3E}">
        <p14:creationId xmlns:p14="http://schemas.microsoft.com/office/powerpoint/2010/main" xmlns="" val="2134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When</a:t>
            </a:r>
            <a:r>
              <a:rPr lang="nl-NL" dirty="0"/>
              <a:t> </a:t>
            </a:r>
            <a:r>
              <a:rPr lang="nl-NL" dirty="0" err="1"/>
              <a:t>the</a:t>
            </a:r>
            <a:r>
              <a:rPr lang="nl-NL" dirty="0"/>
              <a:t> </a:t>
            </a:r>
            <a:r>
              <a:rPr lang="nl-NL" dirty="0" err="1"/>
              <a:t>organizers</a:t>
            </a:r>
            <a:r>
              <a:rPr lang="nl-NL" dirty="0"/>
              <a:t> </a:t>
            </a:r>
            <a:r>
              <a:rPr lang="nl-NL" dirty="0" err="1"/>
              <a:t>asked</a:t>
            </a:r>
            <a:r>
              <a:rPr lang="nl-NL" dirty="0"/>
              <a:t> me </a:t>
            </a:r>
            <a:r>
              <a:rPr lang="nl-NL" dirty="0" err="1"/>
              <a:t>to</a:t>
            </a:r>
            <a:r>
              <a:rPr lang="nl-NL" dirty="0"/>
              <a:t> make a non </a:t>
            </a:r>
            <a:r>
              <a:rPr lang="nl-NL" dirty="0" err="1"/>
              <a:t>disclosure</a:t>
            </a:r>
            <a:r>
              <a:rPr lang="nl-NL" dirty="0"/>
              <a:t> </a:t>
            </a:r>
            <a:r>
              <a:rPr lang="nl-NL" dirty="0" err="1"/>
              <a:t>declaration</a:t>
            </a:r>
            <a:r>
              <a:rPr lang="nl-NL" dirty="0"/>
              <a:t> I was thinking </a:t>
            </a:r>
            <a:r>
              <a:rPr lang="nl-NL" dirty="0" err="1"/>
              <a:t>about</a:t>
            </a:r>
            <a:r>
              <a:rPr lang="nl-NL" dirty="0"/>
              <a:t> </a:t>
            </a:r>
            <a:r>
              <a:rPr lang="nl-NL" dirty="0" err="1"/>
              <a:t>my</a:t>
            </a:r>
            <a:r>
              <a:rPr lang="nl-NL" dirty="0"/>
              <a:t> </a:t>
            </a:r>
            <a:r>
              <a:rPr lang="nl-NL" dirty="0" err="1"/>
              <a:t>affiliations</a:t>
            </a:r>
            <a:r>
              <a:rPr lang="nl-NL" dirty="0"/>
              <a:t>: I </a:t>
            </a:r>
            <a:r>
              <a:rPr lang="nl-NL" dirty="0" err="1"/>
              <a:t>retired</a:t>
            </a:r>
            <a:r>
              <a:rPr lang="nl-NL" dirty="0"/>
              <a:t> </a:t>
            </a:r>
            <a:r>
              <a:rPr lang="nl-NL" dirty="0" err="1"/>
              <a:t>from</a:t>
            </a:r>
            <a:r>
              <a:rPr lang="nl-NL" dirty="0"/>
              <a:t> The University of Amsterdam, but </a:t>
            </a:r>
            <a:r>
              <a:rPr lang="nl-NL" dirty="0" err="1"/>
              <a:t>am</a:t>
            </a:r>
            <a:r>
              <a:rPr lang="nl-NL" dirty="0"/>
              <a:t> </a:t>
            </a:r>
            <a:r>
              <a:rPr lang="nl-NL" dirty="0" err="1"/>
              <a:t>still</a:t>
            </a:r>
            <a:r>
              <a:rPr lang="nl-NL" dirty="0"/>
              <a:t> </a:t>
            </a:r>
            <a:r>
              <a:rPr lang="nl-NL" dirty="0" err="1"/>
              <a:t>active</a:t>
            </a:r>
            <a:r>
              <a:rPr lang="nl-NL" dirty="0"/>
              <a:t> as teacher </a:t>
            </a:r>
            <a:r>
              <a:rPr lang="nl-NL" dirty="0" err="1"/>
              <a:t>within</a:t>
            </a:r>
            <a:r>
              <a:rPr lang="nl-NL" dirty="0"/>
              <a:t> LDOH, as </a:t>
            </a:r>
            <a:r>
              <a:rPr lang="nl-NL" dirty="0" err="1"/>
              <a:t>consutant</a:t>
            </a:r>
            <a:r>
              <a:rPr lang="nl-NL" dirty="0"/>
              <a:t> in The Netherlands </a:t>
            </a:r>
            <a:r>
              <a:rPr lang="nl-NL" dirty="0" err="1"/>
              <a:t>Institute</a:t>
            </a:r>
            <a:r>
              <a:rPr lang="nl-NL" dirty="0"/>
              <a:t> of </a:t>
            </a:r>
            <a:r>
              <a:rPr lang="nl-NL" dirty="0" err="1"/>
              <a:t>Pubic</a:t>
            </a:r>
            <a:r>
              <a:rPr lang="nl-NL" dirty="0"/>
              <a:t> Health and </a:t>
            </a:r>
            <a:r>
              <a:rPr lang="nl-NL" dirty="0" err="1"/>
              <a:t>visiting</a:t>
            </a:r>
            <a:r>
              <a:rPr lang="nl-NL" dirty="0"/>
              <a:t> professor at </a:t>
            </a:r>
            <a:r>
              <a:rPr lang="nl-NL" dirty="0" err="1"/>
              <a:t>the</a:t>
            </a:r>
            <a:r>
              <a:rPr lang="nl-NL" dirty="0"/>
              <a:t> International Centre </a:t>
            </a:r>
            <a:r>
              <a:rPr lang="nl-NL" dirty="0" err="1"/>
              <a:t>for</a:t>
            </a:r>
            <a:r>
              <a:rPr lang="nl-NL" dirty="0"/>
              <a:t> </a:t>
            </a:r>
            <a:r>
              <a:rPr lang="nl-NL" dirty="0" err="1"/>
              <a:t>Rural</a:t>
            </a:r>
            <a:r>
              <a:rPr lang="nl-NL" dirty="0"/>
              <a:t> Health at </a:t>
            </a:r>
            <a:r>
              <a:rPr lang="nl-NL" dirty="0" err="1"/>
              <a:t>the</a:t>
            </a:r>
            <a:r>
              <a:rPr lang="nl-NL" dirty="0"/>
              <a:t> University of Milano. No big money </a:t>
            </a:r>
            <a:r>
              <a:rPr lang="nl-NL" dirty="0" err="1"/>
              <a:t>inolved</a:t>
            </a:r>
            <a:r>
              <a:rPr lang="nl-NL" dirty="0"/>
              <a:t> in </a:t>
            </a:r>
            <a:r>
              <a:rPr lang="nl-NL" dirty="0" err="1"/>
              <a:t>those</a:t>
            </a:r>
            <a:r>
              <a:rPr lang="nl-NL" dirty="0"/>
              <a:t> </a:t>
            </a:r>
            <a:r>
              <a:rPr lang="nl-NL" dirty="0" err="1"/>
              <a:t>actvities</a:t>
            </a:r>
            <a:r>
              <a:rPr lang="nl-NL" dirty="0"/>
              <a:t>. But I was thinking of </a:t>
            </a:r>
            <a:r>
              <a:rPr lang="nl-NL" dirty="0" err="1"/>
              <a:t>the</a:t>
            </a:r>
            <a:r>
              <a:rPr lang="nl-NL" dirty="0"/>
              <a:t> past and </a:t>
            </a:r>
            <a:r>
              <a:rPr lang="nl-NL" dirty="0" err="1"/>
              <a:t>how</a:t>
            </a:r>
            <a:r>
              <a:rPr lang="nl-NL" dirty="0"/>
              <a:t> I </a:t>
            </a:r>
            <a:r>
              <a:rPr lang="nl-NL" dirty="0" err="1"/>
              <a:t>came</a:t>
            </a:r>
            <a:r>
              <a:rPr lang="nl-NL" dirty="0"/>
              <a:t> </a:t>
            </a:r>
            <a:r>
              <a:rPr lang="nl-NL" dirty="0" err="1"/>
              <a:t>into</a:t>
            </a:r>
            <a:r>
              <a:rPr lang="nl-NL" dirty="0"/>
              <a:t> </a:t>
            </a:r>
            <a:r>
              <a:rPr lang="nl-NL" dirty="0" err="1"/>
              <a:t>the</a:t>
            </a:r>
            <a:r>
              <a:rPr lang="nl-NL" dirty="0"/>
              <a:t> </a:t>
            </a:r>
            <a:r>
              <a:rPr lang="nl-NL" dirty="0" err="1"/>
              <a:t>work</a:t>
            </a:r>
            <a:r>
              <a:rPr lang="nl-NL" dirty="0"/>
              <a:t> in </a:t>
            </a:r>
            <a:r>
              <a:rPr lang="nl-NL" dirty="0" err="1"/>
              <a:t>agriculture</a:t>
            </a:r>
            <a:r>
              <a:rPr lang="nl-NL" dirty="0"/>
              <a:t>. As a </a:t>
            </a:r>
            <a:r>
              <a:rPr lang="nl-NL" dirty="0" err="1"/>
              <a:t>young</a:t>
            </a:r>
            <a:r>
              <a:rPr lang="nl-NL" dirty="0"/>
              <a:t> Occupational </a:t>
            </a:r>
            <a:r>
              <a:rPr lang="nl-NL" dirty="0" err="1"/>
              <a:t>Physician</a:t>
            </a:r>
            <a:r>
              <a:rPr lang="nl-NL" dirty="0"/>
              <a:t> I was </a:t>
            </a:r>
            <a:r>
              <a:rPr lang="nl-NL" dirty="0" err="1"/>
              <a:t>hired</a:t>
            </a:r>
            <a:r>
              <a:rPr lang="nl-NL" dirty="0"/>
              <a:t> </a:t>
            </a:r>
            <a:r>
              <a:rPr lang="nl-NL" dirty="0" err="1"/>
              <a:t>by</a:t>
            </a:r>
            <a:r>
              <a:rPr lang="nl-NL" dirty="0"/>
              <a:t> </a:t>
            </a:r>
            <a:r>
              <a:rPr lang="nl-NL" dirty="0" err="1"/>
              <a:t>an</a:t>
            </a:r>
            <a:r>
              <a:rPr lang="nl-NL" dirty="0"/>
              <a:t> International </a:t>
            </a:r>
            <a:r>
              <a:rPr lang="nl-NL" dirty="0" err="1"/>
              <a:t>Seed</a:t>
            </a:r>
            <a:r>
              <a:rPr lang="nl-NL" dirty="0"/>
              <a:t> </a:t>
            </a:r>
            <a:r>
              <a:rPr lang="nl-NL" dirty="0" err="1"/>
              <a:t>firm</a:t>
            </a:r>
            <a:r>
              <a:rPr lang="nl-NL" dirty="0"/>
              <a:t> </a:t>
            </a:r>
            <a:r>
              <a:rPr lang="nl-NL" dirty="0" err="1"/>
              <a:t>who</a:t>
            </a:r>
            <a:r>
              <a:rPr lang="nl-NL" dirty="0"/>
              <a:t> </a:t>
            </a:r>
            <a:r>
              <a:rPr lang="nl-NL" dirty="0" err="1"/>
              <a:t>stimulated</a:t>
            </a:r>
            <a:r>
              <a:rPr lang="nl-NL" dirty="0"/>
              <a:t> me </a:t>
            </a:r>
            <a:r>
              <a:rPr lang="nl-NL" dirty="0" err="1"/>
              <a:t>to</a:t>
            </a:r>
            <a:r>
              <a:rPr lang="nl-NL" dirty="0"/>
              <a:t> do research .</a:t>
            </a:r>
            <a:r>
              <a:rPr lang="nl-NL" dirty="0" err="1"/>
              <a:t>From</a:t>
            </a:r>
            <a:r>
              <a:rPr lang="nl-NL" dirty="0"/>
              <a:t> </a:t>
            </a:r>
            <a:r>
              <a:rPr lang="nl-NL" dirty="0" err="1"/>
              <a:t>this</a:t>
            </a:r>
            <a:r>
              <a:rPr lang="nl-NL" dirty="0"/>
              <a:t> </a:t>
            </a:r>
            <a:r>
              <a:rPr lang="nl-NL" dirty="0" err="1"/>
              <a:t>experience</a:t>
            </a:r>
            <a:r>
              <a:rPr lang="nl-NL" dirty="0"/>
              <a:t> I </a:t>
            </a:r>
            <a:r>
              <a:rPr lang="nl-NL" dirty="0" err="1"/>
              <a:t>came</a:t>
            </a:r>
            <a:r>
              <a:rPr lang="nl-NL" dirty="0"/>
              <a:t> </a:t>
            </a:r>
            <a:r>
              <a:rPr lang="nl-NL" dirty="0" err="1"/>
              <a:t>into</a:t>
            </a:r>
            <a:r>
              <a:rPr lang="nl-NL" dirty="0"/>
              <a:t> </a:t>
            </a:r>
            <a:r>
              <a:rPr lang="nl-NL" dirty="0" err="1"/>
              <a:t>the</a:t>
            </a:r>
            <a:r>
              <a:rPr lang="nl-NL" dirty="0"/>
              <a:t> </a:t>
            </a:r>
            <a:r>
              <a:rPr lang="nl-NL" dirty="0" err="1"/>
              <a:t>NationalCommittee</a:t>
            </a:r>
            <a:r>
              <a:rPr lang="nl-NL" dirty="0"/>
              <a:t> </a:t>
            </a:r>
            <a:r>
              <a:rPr lang="nl-NL" dirty="0" err="1"/>
              <a:t>for</a:t>
            </a:r>
            <a:r>
              <a:rPr lang="nl-NL" dirty="0"/>
              <a:t> </a:t>
            </a:r>
            <a:r>
              <a:rPr lang="nl-NL" dirty="0" err="1"/>
              <a:t>Authorisation</a:t>
            </a:r>
            <a:r>
              <a:rPr lang="nl-NL" dirty="0"/>
              <a:t> of pesticides and later in </a:t>
            </a:r>
            <a:r>
              <a:rPr lang="nl-NL" dirty="0" err="1"/>
              <a:t>the</a:t>
            </a:r>
            <a:r>
              <a:rPr lang="nl-NL" dirty="0"/>
              <a:t> ICOH SC </a:t>
            </a:r>
            <a:r>
              <a:rPr lang="nl-NL" dirty="0" err="1"/>
              <a:t>RuralHealth</a:t>
            </a:r>
            <a:r>
              <a:rPr lang="nl-NL" dirty="0"/>
              <a:t> </a:t>
            </a:r>
            <a:r>
              <a:rPr lang="nl-NL" dirty="0" err="1"/>
              <a:t>which</a:t>
            </a:r>
            <a:r>
              <a:rPr lang="nl-NL" dirty="0"/>
              <a:t> I </a:t>
            </a:r>
            <a:r>
              <a:rPr lang="nl-NL" dirty="0" err="1"/>
              <a:t>serverd</a:t>
            </a:r>
            <a:r>
              <a:rPr lang="nl-NL" dirty="0"/>
              <a:t> as </a:t>
            </a:r>
            <a:r>
              <a:rPr lang="nl-NL" dirty="0" err="1"/>
              <a:t>Secretary</a:t>
            </a:r>
            <a:r>
              <a:rPr lang="nl-NL" dirty="0"/>
              <a:t> and </a:t>
            </a:r>
            <a:r>
              <a:rPr lang="nl-NL" dirty="0" err="1"/>
              <a:t>chair</a:t>
            </a:r>
            <a:r>
              <a:rPr lang="nl-NL" dirty="0"/>
              <a:t> </a:t>
            </a:r>
            <a:r>
              <a:rPr lang="nl-NL" dirty="0" err="1"/>
              <a:t>the</a:t>
            </a:r>
            <a:r>
              <a:rPr lang="nl-NL" dirty="0"/>
              <a:t> last 12 </a:t>
            </a:r>
            <a:r>
              <a:rPr lang="nl-NL" dirty="0" err="1"/>
              <a:t>years</a:t>
            </a:r>
            <a:r>
              <a:rPr lang="nl-NL" dirty="0"/>
              <a:t> and </a:t>
            </a:r>
            <a:r>
              <a:rPr lang="nl-NL" dirty="0" err="1"/>
              <a:t>since</a:t>
            </a:r>
            <a:r>
              <a:rPr lang="nl-NL" dirty="0"/>
              <a:t> ICOH Dublin We are glad </a:t>
            </a:r>
            <a:r>
              <a:rPr lang="nl-NL" dirty="0" err="1"/>
              <a:t>that</a:t>
            </a:r>
            <a:r>
              <a:rPr lang="nl-NL" dirty="0"/>
              <a:t> Sashi </a:t>
            </a:r>
            <a:r>
              <a:rPr lang="nl-NL" dirty="0" err="1"/>
              <a:t>took</a:t>
            </a:r>
            <a:r>
              <a:rPr lang="nl-NL" dirty="0"/>
              <a:t> over </a:t>
            </a:r>
            <a:r>
              <a:rPr lang="nl-NL" dirty="0" err="1"/>
              <a:t>this</a:t>
            </a:r>
            <a:r>
              <a:rPr lang="nl-NL" dirty="0"/>
              <a:t> </a:t>
            </a:r>
            <a:r>
              <a:rPr lang="nl-NL" dirty="0" err="1"/>
              <a:t>position</a:t>
            </a:r>
            <a:r>
              <a:rPr lang="nl-NL" dirty="0"/>
              <a:t>. </a:t>
            </a:r>
            <a:r>
              <a:rPr lang="nl-NL" dirty="0" err="1"/>
              <a:t>From</a:t>
            </a:r>
            <a:r>
              <a:rPr lang="nl-NL" dirty="0"/>
              <a:t> </a:t>
            </a:r>
            <a:r>
              <a:rPr lang="nl-NL" dirty="0" err="1"/>
              <a:t>this</a:t>
            </a:r>
            <a:r>
              <a:rPr lang="nl-NL" dirty="0"/>
              <a:t> background I want </a:t>
            </a:r>
            <a:r>
              <a:rPr lang="nl-NL" dirty="0" err="1"/>
              <a:t>to</a:t>
            </a:r>
            <a:r>
              <a:rPr lang="nl-NL" dirty="0"/>
              <a:t> share </a:t>
            </a:r>
            <a:r>
              <a:rPr lang="nl-NL" dirty="0" err="1"/>
              <a:t>with</a:t>
            </a:r>
            <a:r>
              <a:rPr lang="nl-NL" dirty="0"/>
              <a:t> </a:t>
            </a:r>
            <a:r>
              <a:rPr lang="nl-NL" dirty="0" err="1"/>
              <a:t>you</a:t>
            </a:r>
            <a:r>
              <a:rPr lang="nl-NL" dirty="0"/>
              <a:t> </a:t>
            </a:r>
            <a:r>
              <a:rPr lang="nl-NL" dirty="0" err="1"/>
              <a:t>some</a:t>
            </a:r>
            <a:r>
              <a:rPr lang="nl-NL" dirty="0"/>
              <a:t> </a:t>
            </a:r>
            <a:r>
              <a:rPr lang="nl-NL" dirty="0" err="1"/>
              <a:t>experiences</a:t>
            </a:r>
            <a:r>
              <a:rPr lang="nl-NL" dirty="0"/>
              <a:t> and reflexions on </a:t>
            </a:r>
            <a:r>
              <a:rPr lang="nl-NL" dirty="0" err="1"/>
              <a:t>the</a:t>
            </a:r>
            <a:r>
              <a:rPr lang="nl-NL" dirty="0"/>
              <a:t> </a:t>
            </a:r>
            <a:r>
              <a:rPr lang="nl-NL" dirty="0" err="1"/>
              <a:t>Challenges</a:t>
            </a:r>
            <a:r>
              <a:rPr lang="nl-NL" dirty="0"/>
              <a:t> we face </a:t>
            </a:r>
          </a:p>
        </p:txBody>
      </p:sp>
      <p:sp>
        <p:nvSpPr>
          <p:cNvPr id="4" name="Tijdelijke aanduiding voor dianummer 3"/>
          <p:cNvSpPr>
            <a:spLocks noGrp="1"/>
          </p:cNvSpPr>
          <p:nvPr>
            <p:ph type="sldNum" sz="quarter" idx="5"/>
          </p:nvPr>
        </p:nvSpPr>
        <p:spPr/>
        <p:txBody>
          <a:bodyPr/>
          <a:lstStyle/>
          <a:p>
            <a:fld id="{776E3DD7-09E3-4A5A-A635-572538979FF1}" type="slidenum">
              <a:rPr lang="de-DE" smtClean="0"/>
              <a:pPr/>
              <a:t>2</a:t>
            </a:fld>
            <a:endParaRPr lang="de-DE"/>
          </a:p>
        </p:txBody>
      </p:sp>
    </p:spTree>
    <p:extLst>
      <p:ext uri="{BB962C8B-B14F-4D97-AF65-F5344CB8AC3E}">
        <p14:creationId xmlns:p14="http://schemas.microsoft.com/office/powerpoint/2010/main" xmlns="" val="226833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a:t>Klik om de ondertitelstijl van het model te bewerken</a:t>
            </a:r>
            <a:endParaRPr kumimoji="0" lang="en-US"/>
          </a:p>
        </p:txBody>
      </p:sp>
      <p:sp>
        <p:nvSpPr>
          <p:cNvPr id="28" name="Tijdelijke aanduiding voor datum 27"/>
          <p:cNvSpPr>
            <a:spLocks noGrp="1"/>
          </p:cNvSpPr>
          <p:nvPr>
            <p:ph type="dt" sz="half" idx="10"/>
          </p:nvPr>
        </p:nvSpPr>
        <p:spPr/>
        <p:txBody>
          <a:bodyPr/>
          <a:lstStyle/>
          <a:p>
            <a:fld id="{9D26BC0E-CFBA-4C77-BB73-DF0CAED4FF54}" type="datetimeFigureOut">
              <a:rPr lang="nl-NL" smtClean="0"/>
              <a:pPr/>
              <a:t>14-6-2022</a:t>
            </a:fld>
            <a:endParaRPr lang="nl-NL"/>
          </a:p>
        </p:txBody>
      </p:sp>
      <p:sp>
        <p:nvSpPr>
          <p:cNvPr id="17" name="Tijdelijke aanduiding voor voettekst 16"/>
          <p:cNvSpPr>
            <a:spLocks noGrp="1"/>
          </p:cNvSpPr>
          <p:nvPr>
            <p:ph type="ftr" sz="quarter" idx="11"/>
          </p:nvPr>
        </p:nvSpPr>
        <p:spPr/>
        <p:txBody>
          <a:bodyPr/>
          <a:lstStyle/>
          <a:p>
            <a:endParaRPr lang="nl-NL"/>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D0350F5-FC42-4C6C-A543-013895597AFB}" type="slidenum">
              <a:rPr lang="nl-NL" smtClean="0"/>
              <a:pPr/>
              <a:t>‹nr.›</a:t>
            </a:fld>
            <a:endParaRPr lang="nl-NL"/>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9D26BC0E-CFBA-4C77-BB73-DF0CAED4FF54}" type="datetimeFigureOut">
              <a:rPr lang="nl-NL" smtClean="0"/>
              <a:pPr/>
              <a:t>14-6-2022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D0350F5-FC42-4C6C-A543-013895597AFB}"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2"/>
      </p:bgRef>
    </p:b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6915912" y="3009901"/>
            <a:ext cx="457200" cy="441325"/>
          </a:xfrm>
        </p:spPr>
        <p:txBody>
          <a:bodyPr/>
          <a:lstStyle/>
          <a:p>
            <a:fld id="{FD0350F5-FC42-4C6C-A543-013895597AFB}" type="slidenum">
              <a:rPr lang="nl-NL" smtClean="0"/>
              <a:pPr/>
              <a:t>‹nr.›</a:t>
            </a:fld>
            <a:endParaRPr lang="nl-NL"/>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9D26BC0E-CFBA-4C77-BB73-DF0CAED4FF54}" type="datetimeFigureOut">
              <a:rPr lang="nl-NL" smtClean="0"/>
              <a:pPr/>
              <a:t>14-6-2022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2" name="Verticale titel 1"/>
          <p:cNvSpPr>
            <a:spLocks noGrp="1"/>
          </p:cNvSpPr>
          <p:nvPr>
            <p:ph type="title" orient="vert"/>
          </p:nvPr>
        </p:nvSpPr>
        <p:spPr>
          <a:xfrm>
            <a:off x="7391400" y="304801"/>
            <a:ext cx="1447800" cy="5851525"/>
          </a:xfrm>
        </p:spPr>
        <p:txBody>
          <a:bodyPr vert="eaVert"/>
          <a:lstStyle/>
          <a:p>
            <a:r>
              <a:rPr kumimoji="0" lang="nl-NL"/>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a:t>Klik om de stijl te bewerken</a:t>
            </a:r>
            <a:endParaRPr kumimoji="0" lang="en-US"/>
          </a:p>
        </p:txBody>
      </p:sp>
      <p:sp>
        <p:nvSpPr>
          <p:cNvPr id="4" name="Tijdelijke aanduiding voor datum 3"/>
          <p:cNvSpPr>
            <a:spLocks noGrp="1"/>
          </p:cNvSpPr>
          <p:nvPr>
            <p:ph type="dt" sz="half" idx="10"/>
          </p:nvPr>
        </p:nvSpPr>
        <p:spPr/>
        <p:txBody>
          <a:bodyPr/>
          <a:lstStyle/>
          <a:p>
            <a:fld id="{9D26BC0E-CFBA-4C77-BB73-DF0CAED4FF54}" type="datetimeFigureOut">
              <a:rPr lang="nl-NL" smtClean="0"/>
              <a:pPr/>
              <a:t>14-6-2022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a:xfrm>
            <a:off x="4361688" y="1026372"/>
            <a:ext cx="457200" cy="441325"/>
          </a:xfrm>
        </p:spPr>
        <p:txBody>
          <a:bodyPr/>
          <a:lstStyle/>
          <a:p>
            <a:fld id="{FD0350F5-FC42-4C6C-A543-013895597AFB}" type="slidenum">
              <a:rPr lang="nl-NL" smtClean="0"/>
              <a:pPr/>
              <a:t>‹nr.›</a:t>
            </a:fld>
            <a:endParaRPr lang="nl-NL"/>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endParaRPr lang="nl-NL"/>
          </a:p>
        </p:txBody>
      </p:sp>
      <p:sp>
        <p:nvSpPr>
          <p:cNvPr id="4" name="Tijdelijke aanduiding voor datum 3"/>
          <p:cNvSpPr>
            <a:spLocks noGrp="1"/>
          </p:cNvSpPr>
          <p:nvPr>
            <p:ph type="dt" sz="half" idx="10"/>
          </p:nvPr>
        </p:nvSpPr>
        <p:spPr/>
        <p:txBody>
          <a:bodyPr/>
          <a:lstStyle/>
          <a:p>
            <a:fld id="{9D26BC0E-CFBA-4C77-BB73-DF0CAED4FF54}" type="datetimeFigureOut">
              <a:rPr lang="nl-NL" smtClean="0"/>
              <a:pPr/>
              <a:t>14-6-2022</a:t>
            </a:fld>
            <a:endParaRPr lang="nl-NL"/>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D0350F5-FC42-4C6C-A543-013895597AFB}" type="slidenum">
              <a:rPr lang="nl-NL" smtClean="0"/>
              <a:pPr/>
              <a:t>‹nr.›</a:t>
            </a:fld>
            <a:endParaRPr lang="nl-NL"/>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p:spPr>
        <p:txBody>
          <a:bodyPr/>
          <a:lstStyle/>
          <a:p>
            <a:fld id="{9D26BC0E-CFBA-4C77-BB73-DF0CAED4FF54}" type="datetimeFigureOut">
              <a:rPr lang="nl-NL" smtClean="0"/>
              <a:pPr/>
              <a:t>14-6-2022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D0350F5-FC42-4C6C-A543-013895597AFB}" type="slidenum">
              <a:rPr lang="nl-NL" smtClean="0"/>
              <a:pPr/>
              <a:t>‹nr.›</a:t>
            </a:fld>
            <a:endParaRPr lang="nl-NL"/>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1">
        <a:schemeClr val="bg2"/>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7" name="Tijdelijke aanduiding voor datum 6"/>
          <p:cNvSpPr>
            <a:spLocks noGrp="1"/>
          </p:cNvSpPr>
          <p:nvPr>
            <p:ph type="dt" sz="half" idx="10"/>
          </p:nvPr>
        </p:nvSpPr>
        <p:spPr/>
        <p:txBody>
          <a:bodyPr/>
          <a:lstStyle/>
          <a:p>
            <a:fld id="{9D26BC0E-CFBA-4C77-BB73-DF0CAED4FF54}" type="datetimeFigureOut">
              <a:rPr lang="nl-NL" smtClean="0"/>
              <a:pPr/>
              <a:t>14-6-2022</a:t>
            </a:fld>
            <a:endParaRPr lang="nl-NL"/>
          </a:p>
        </p:txBody>
      </p:sp>
      <p:sp>
        <p:nvSpPr>
          <p:cNvPr id="8" name="Tijdelijke aanduiding voor voettekst 7"/>
          <p:cNvSpPr>
            <a:spLocks noGrp="1"/>
          </p:cNvSpPr>
          <p:nvPr>
            <p:ph type="ftr" sz="quarter" idx="11"/>
          </p:nvPr>
        </p:nvSpPr>
        <p:spPr>
          <a:xfrm>
            <a:off x="304800" y="6409944"/>
            <a:ext cx="3581400" cy="365760"/>
          </a:xfrm>
        </p:spPr>
        <p:txBody>
          <a:bodyPr/>
          <a:lstStyle/>
          <a:p>
            <a:endParaRPr lang="nl-NL"/>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FD0350F5-FC42-4C6C-A543-013895597AFB}" type="slidenum">
              <a:rPr lang="nl-NL" smtClean="0"/>
              <a:pPr/>
              <a:t>‹nr.›</a:t>
            </a:fld>
            <a:endParaRPr lang="nl-NL"/>
          </a:p>
        </p:txBody>
      </p:sp>
      <p:sp>
        <p:nvSpPr>
          <p:cNvPr id="23" name="Titel 22"/>
          <p:cNvSpPr>
            <a:spLocks noGrp="1"/>
          </p:cNvSpPr>
          <p:nvPr>
            <p:ph type="title"/>
          </p:nvPr>
        </p:nvSpPr>
        <p:spPr/>
        <p:txBody>
          <a:bodyPr rtlCol="0" anchor="b" anchorCtr="0"/>
          <a:lstStyle/>
          <a:p>
            <a:r>
              <a:rPr kumimoji="0" lang="nl-NL"/>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9D26BC0E-CFBA-4C77-BB73-DF0CAED4FF54}" type="datetimeFigureOut">
              <a:rPr lang="nl-NL" smtClean="0"/>
              <a:pPr/>
              <a:t>14-6-2022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a:xfrm>
            <a:off x="4343400" y="1036020"/>
            <a:ext cx="457200" cy="441325"/>
          </a:xfrm>
        </p:spPr>
        <p:txBody>
          <a:bodyPr/>
          <a:lstStyle/>
          <a:p>
            <a:fld id="{FD0350F5-FC42-4C6C-A543-013895597AFB}"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p:txBody>
          <a:bodyPr/>
          <a:lstStyle/>
          <a:p>
            <a:fld id="{9D26BC0E-CFBA-4C77-BB73-DF0CAED4FF54}" type="datetimeFigureOut">
              <a:rPr lang="nl-NL" smtClean="0"/>
              <a:pPr/>
              <a:t>14-6-2022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D0350F5-FC42-4C6C-A543-013895597AFB}"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D0350F5-FC42-4C6C-A543-013895597AFB}" type="slidenum">
              <a:rPr lang="nl-NL" smtClean="0"/>
              <a:pPr/>
              <a:t>‹nr.›</a:t>
            </a:fld>
            <a:endParaRPr lang="nl-NL"/>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p:txBody>
          <a:bodyPr/>
          <a:lstStyle/>
          <a:p>
            <a:fld id="{9D26BC0E-CFBA-4C77-BB73-DF0CAED4FF54}" type="datetimeFigureOut">
              <a:rPr lang="nl-NL" smtClean="0"/>
              <a:pPr/>
              <a:t>14-6-2022</a:t>
            </a:fld>
            <a:endParaRPr lang="nl-NL"/>
          </a:p>
        </p:txBody>
      </p:sp>
      <p:sp>
        <p:nvSpPr>
          <p:cNvPr id="6" name="Tijdelijke aanduiding voor voettekst 5"/>
          <p:cNvSpPr>
            <a:spLocks noGrp="1"/>
          </p:cNvSpPr>
          <p:nvPr>
            <p:ph type="ftr" sz="quarter" idx="11"/>
          </p:nvPr>
        </p:nvSpPr>
        <p:spPr>
          <a:xfrm>
            <a:off x="301752" y="6410848"/>
            <a:ext cx="3383280" cy="365760"/>
          </a:xfrm>
        </p:spPr>
        <p:txBody>
          <a:bodyPr/>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p>
            <a:fld id="{FD0350F5-FC42-4C6C-A543-013895597AFB}" type="slidenum">
              <a:rPr lang="nl-NL" smtClean="0"/>
              <a:pPr/>
              <a:t>‹nr.›</a:t>
            </a:fld>
            <a:endParaRPr lang="nl-NL"/>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88152" y="6404984"/>
            <a:ext cx="3044952" cy="365760"/>
          </a:xfrm>
        </p:spPr>
        <p:txBody>
          <a:bodyPr/>
          <a:lstStyle/>
          <a:p>
            <a:fld id="{9D26BC0E-CFBA-4C77-BB73-DF0CAED4FF54}" type="datetimeFigureOut">
              <a:rPr lang="nl-NL" smtClean="0"/>
              <a:pPr/>
              <a:t>14-6-2022</a:t>
            </a:fld>
            <a:endParaRPr lang="nl-NL"/>
          </a:p>
        </p:txBody>
      </p:sp>
      <p:sp>
        <p:nvSpPr>
          <p:cNvPr id="6" name="Tijdelijke aanduiding voor voettekst 5"/>
          <p:cNvSpPr>
            <a:spLocks noGrp="1"/>
          </p:cNvSpPr>
          <p:nvPr>
            <p:ph type="ftr" sz="quarter" idx="11"/>
          </p:nvPr>
        </p:nvSpPr>
        <p:spPr>
          <a:xfrm>
            <a:off x="301752" y="6410848"/>
            <a:ext cx="3584448" cy="365760"/>
          </a:xfrm>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Tijdelijke aanduiding voo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D26BC0E-CFBA-4C77-BB73-DF0CAED4FF54}" type="datetimeFigureOut">
              <a:rPr lang="nl-NL" smtClean="0"/>
              <a:pPr/>
              <a:t>14-6-2022</a:t>
            </a:fld>
            <a:endParaRPr lang="nl-NL"/>
          </a:p>
        </p:txBody>
      </p:sp>
      <p:sp>
        <p:nvSpPr>
          <p:cNvPr id="3" name="Tijdelijke aanduiding voor voet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l-NL"/>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D0350F5-FC42-4C6C-A543-013895597AFB}" type="slidenum">
              <a:rPr lang="nl-NL" smtClean="0"/>
              <a:pPr/>
              <a:t>‹nr.›</a:t>
            </a:fld>
            <a:endParaRPr lang="nl-NL"/>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bibliotheek.nl/catalogus/titel.047724153.html/bedrijfsgezondheidszor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8.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468078" y="22279"/>
            <a:ext cx="8136369" cy="1752600"/>
          </a:xfrm>
        </p:spPr>
        <p:txBody>
          <a:bodyPr>
            <a:normAutofit/>
          </a:bodyPr>
          <a:lstStyle/>
          <a:p>
            <a:r>
              <a:rPr lang="nl-NL" altLang="nl-NL" sz="5400" b="1" dirty="0">
                <a:solidFill>
                  <a:srgbClr val="002060"/>
                </a:solidFill>
              </a:rPr>
              <a:t>H.J. </a:t>
            </a:r>
            <a:r>
              <a:rPr lang="nl-NL" altLang="nl-NL" sz="5400" b="1" dirty="0" err="1">
                <a:solidFill>
                  <a:srgbClr val="002060"/>
                </a:solidFill>
              </a:rPr>
              <a:t>Docter</a:t>
            </a:r>
            <a:r>
              <a:rPr lang="nl-NL" altLang="nl-NL" sz="5400" b="1" dirty="0">
                <a:solidFill>
                  <a:srgbClr val="002060"/>
                </a:solidFill>
              </a:rPr>
              <a:t>?</a:t>
            </a:r>
          </a:p>
        </p:txBody>
      </p:sp>
      <p:sp>
        <p:nvSpPr>
          <p:cNvPr id="3075" name="Rectangle 5"/>
          <p:cNvSpPr>
            <a:spLocks noGrp="1" noChangeArrowheads="1"/>
          </p:cNvSpPr>
          <p:nvPr>
            <p:ph type="subTitle" idx="1"/>
          </p:nvPr>
        </p:nvSpPr>
        <p:spPr>
          <a:xfrm>
            <a:off x="571134" y="3041154"/>
            <a:ext cx="7732802" cy="1752600"/>
          </a:xfrm>
          <a:noFill/>
        </p:spPr>
        <p:txBody>
          <a:bodyPr>
            <a:normAutofit/>
          </a:bodyPr>
          <a:lstStyle/>
          <a:p>
            <a:pPr algn="l">
              <a:lnSpc>
                <a:spcPct val="80000"/>
              </a:lnSpc>
            </a:pPr>
            <a:r>
              <a:rPr lang="nl-NL" altLang="nl-NL" sz="2000" u="sng" dirty="0">
                <a:solidFill>
                  <a:schemeClr val="tx1"/>
                </a:solidFill>
              </a:rPr>
              <a:t>Gert van der </a:t>
            </a:r>
            <a:r>
              <a:rPr lang="nl-NL" altLang="nl-NL" sz="2000" u="sng" dirty="0" err="1">
                <a:solidFill>
                  <a:schemeClr val="tx1"/>
                </a:solidFill>
              </a:rPr>
              <a:t>LaaN</a:t>
            </a:r>
            <a:r>
              <a:rPr lang="nl-NL" altLang="nl-NL" sz="2000" u="sng" dirty="0">
                <a:solidFill>
                  <a:schemeClr val="tx1"/>
                </a:solidFill>
              </a:rPr>
              <a:t>,</a:t>
            </a:r>
          </a:p>
          <a:p>
            <a:pPr algn="l">
              <a:lnSpc>
                <a:spcPct val="80000"/>
              </a:lnSpc>
            </a:pPr>
            <a:r>
              <a:rPr lang="nl-NL" altLang="nl-NL" sz="1800" i="1" u="sng" dirty="0">
                <a:solidFill>
                  <a:schemeClr val="tx1"/>
                </a:solidFill>
              </a:rPr>
              <a:t>Klinisch arbeidsgeneeskundige</a:t>
            </a:r>
          </a:p>
          <a:p>
            <a:pPr algn="l">
              <a:lnSpc>
                <a:spcPct val="80000"/>
              </a:lnSpc>
            </a:pPr>
            <a:endParaRPr lang="nl-NL" altLang="nl-NL" sz="2000" u="sng" dirty="0">
              <a:solidFill>
                <a:schemeClr val="tx1"/>
              </a:solidFill>
            </a:endParaRPr>
          </a:p>
          <a:p>
            <a:pPr algn="l">
              <a:lnSpc>
                <a:spcPct val="80000"/>
              </a:lnSpc>
            </a:pPr>
            <a:r>
              <a:rPr lang="nl-NL" altLang="nl-NL" sz="2000" u="sng" dirty="0">
                <a:solidFill>
                  <a:schemeClr val="tx1"/>
                </a:solidFill>
              </a:rPr>
              <a:t>NVAB Kring Amsterdam E.o., 14 juni 2022</a:t>
            </a:r>
            <a:endParaRPr lang="nl-NL" altLang="nl-NL" sz="2000" dirty="0">
              <a:solidFill>
                <a:schemeClr val="tx1"/>
              </a:solidFill>
            </a:endParaRPr>
          </a:p>
          <a:p>
            <a:pPr algn="l">
              <a:lnSpc>
                <a:spcPct val="80000"/>
              </a:lnSpc>
            </a:pPr>
            <a:endParaRPr lang="nl-NL" altLang="nl-NL" sz="2000" dirty="0">
              <a:solidFill>
                <a:schemeClr val="tx1"/>
              </a:solidFill>
            </a:endParaRPr>
          </a:p>
          <a:p>
            <a:pPr>
              <a:lnSpc>
                <a:spcPct val="80000"/>
              </a:lnSpc>
            </a:pPr>
            <a:endParaRPr lang="nl-NL" altLang="nl-NL" sz="1600" dirty="0"/>
          </a:p>
          <a:p>
            <a:pPr>
              <a:lnSpc>
                <a:spcPct val="80000"/>
              </a:lnSpc>
            </a:pPr>
            <a:endParaRPr lang="nl-NL" altLang="nl-NL" sz="1200" dirty="0"/>
          </a:p>
          <a:p>
            <a:pPr>
              <a:lnSpc>
                <a:spcPct val="80000"/>
              </a:lnSpc>
            </a:pPr>
            <a:endParaRPr lang="nl-NL" altLang="nl-NL" sz="1200" dirty="0"/>
          </a:p>
          <a:p>
            <a:pPr>
              <a:lnSpc>
                <a:spcPct val="80000"/>
              </a:lnSpc>
            </a:pPr>
            <a:endParaRPr lang="nl-NL" altLang="nl-NL" sz="1200" dirty="0"/>
          </a:p>
        </p:txBody>
      </p:sp>
      <p:pic>
        <p:nvPicPr>
          <p:cNvPr id="1026" name="Picture 2" descr="LDOH logo"/>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55576" y="5279108"/>
            <a:ext cx="1872208" cy="87993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istmat-cd.di.unimi.it/centrato_piccolo_ner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75856" y="5226076"/>
            <a:ext cx="1800803" cy="986001"/>
          </a:xfrm>
          <a:prstGeom prst="rect">
            <a:avLst/>
          </a:prstGeom>
          <a:noFill/>
          <a:extLst>
            <a:ext uri="{909E8E84-426E-40DD-AFC4-6F175D3DCCD1}">
              <a14:hiddenFill xmlns:a14="http://schemas.microsoft.com/office/drawing/2010/main" xmlns="">
                <a:solidFill>
                  <a:srgbClr val="FFFFFF"/>
                </a:solidFill>
              </a14:hiddenFill>
            </a:ext>
          </a:extLst>
        </p:spPr>
      </p:pic>
      <p:sp>
        <p:nvSpPr>
          <p:cNvPr id="3" name="AutoShape 2" descr="Afbeeldingsresultaat voor sgbo nijmege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2" name="Picture 2" descr="NVAB | SpringerLink">
            <a:extLst>
              <a:ext uri="{FF2B5EF4-FFF2-40B4-BE49-F238E27FC236}">
                <a16:creationId xmlns:a16="http://schemas.microsoft.com/office/drawing/2014/main" xmlns="" id="{4BEF5A7F-BFFC-E807-AF31-4128A7A4FEEC}"/>
              </a:ext>
            </a:extLst>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6742060" y="1774878"/>
            <a:ext cx="1933862" cy="184502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2" descr="Thank you for participating in the ICOH 2022 global digital Congress! - ICOH  news">
            <a:extLst>
              <a:ext uri="{FF2B5EF4-FFF2-40B4-BE49-F238E27FC236}">
                <a16:creationId xmlns:a16="http://schemas.microsoft.com/office/drawing/2014/main" xmlns="" id="{B045BB6F-53C3-9F16-60A0-A62BC29A7CE8}"/>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96136" y="5213122"/>
            <a:ext cx="945924" cy="9459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9439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96E3910-EF78-4908-8DDB-83E48FC4C124}"/>
              </a:ext>
            </a:extLst>
          </p:cNvPr>
          <p:cNvSpPr>
            <a:spLocks noGrp="1"/>
          </p:cNvSpPr>
          <p:nvPr>
            <p:ph type="title"/>
          </p:nvPr>
        </p:nvSpPr>
        <p:spPr/>
        <p:txBody>
          <a:bodyPr/>
          <a:lstStyle/>
          <a:p>
            <a:r>
              <a:rPr lang="nl-NL" b="1" dirty="0">
                <a:solidFill>
                  <a:schemeClr val="tx1"/>
                </a:solidFill>
              </a:rPr>
              <a:t>Non </a:t>
            </a:r>
            <a:r>
              <a:rPr lang="nl-NL" b="1" dirty="0" err="1">
                <a:solidFill>
                  <a:schemeClr val="tx1"/>
                </a:solidFill>
              </a:rPr>
              <a:t>Disclosure</a:t>
            </a:r>
            <a:r>
              <a:rPr lang="nl-NL" b="1" dirty="0">
                <a:solidFill>
                  <a:schemeClr val="tx1"/>
                </a:solidFill>
              </a:rPr>
              <a:t> </a:t>
            </a:r>
            <a:r>
              <a:rPr lang="nl-NL" b="1" dirty="0" err="1">
                <a:solidFill>
                  <a:schemeClr val="tx1"/>
                </a:solidFill>
              </a:rPr>
              <a:t>Declaration</a:t>
            </a:r>
            <a:endParaRPr lang="nl-NL" b="1" dirty="0">
              <a:solidFill>
                <a:schemeClr val="tx1"/>
              </a:solidFill>
            </a:endParaRPr>
          </a:p>
        </p:txBody>
      </p:sp>
      <p:sp>
        <p:nvSpPr>
          <p:cNvPr id="3" name="Tijdelijke aanduiding voor inhoud 2">
            <a:extLst>
              <a:ext uri="{FF2B5EF4-FFF2-40B4-BE49-F238E27FC236}">
                <a16:creationId xmlns:a16="http://schemas.microsoft.com/office/drawing/2014/main" xmlns="" id="{0EFAA4E2-08D9-4DF2-A1C5-78CDB55B2A46}"/>
              </a:ext>
            </a:extLst>
          </p:cNvPr>
          <p:cNvSpPr>
            <a:spLocks noGrp="1"/>
          </p:cNvSpPr>
          <p:nvPr>
            <p:ph sz="quarter" idx="1"/>
          </p:nvPr>
        </p:nvSpPr>
        <p:spPr/>
        <p:txBody>
          <a:bodyPr>
            <a:normAutofit/>
          </a:bodyPr>
          <a:lstStyle/>
          <a:p>
            <a:r>
              <a:rPr lang="nl-NL" dirty="0" err="1"/>
              <a:t>Potential</a:t>
            </a:r>
            <a:r>
              <a:rPr lang="nl-NL" dirty="0"/>
              <a:t> conflict of </a:t>
            </a:r>
            <a:r>
              <a:rPr lang="nl-NL" dirty="0" err="1"/>
              <a:t>Interests</a:t>
            </a:r>
            <a:r>
              <a:rPr lang="nl-NL" dirty="0"/>
              <a:t>: financial </a:t>
            </a:r>
            <a:r>
              <a:rPr lang="nl-NL" dirty="0" err="1"/>
              <a:t>payments</a:t>
            </a:r>
            <a:r>
              <a:rPr lang="nl-NL" dirty="0"/>
              <a:t> or sponsoring of </a:t>
            </a:r>
            <a:r>
              <a:rPr lang="nl-NL" dirty="0" err="1"/>
              <a:t>organizations</a:t>
            </a:r>
            <a:r>
              <a:rPr lang="nl-NL" dirty="0"/>
              <a:t>:</a:t>
            </a:r>
          </a:p>
          <a:p>
            <a:endParaRPr lang="nl-NL" dirty="0"/>
          </a:p>
          <a:p>
            <a:pPr lvl="1"/>
            <a:r>
              <a:rPr lang="nl-NL" dirty="0"/>
              <a:t>LDOH Foundation </a:t>
            </a:r>
            <a:r>
              <a:rPr lang="nl-NL" dirty="0" err="1"/>
              <a:t>for</a:t>
            </a:r>
            <a:r>
              <a:rPr lang="nl-NL" dirty="0"/>
              <a:t> Learning and </a:t>
            </a:r>
            <a:r>
              <a:rPr lang="nl-NL" dirty="0" err="1"/>
              <a:t>Developing</a:t>
            </a:r>
            <a:r>
              <a:rPr lang="nl-NL" dirty="0"/>
              <a:t> </a:t>
            </a:r>
            <a:r>
              <a:rPr lang="nl-NL" dirty="0" err="1"/>
              <a:t>Occupation</a:t>
            </a:r>
            <a:r>
              <a:rPr lang="nl-NL" dirty="0"/>
              <a:t> Health: non </a:t>
            </a:r>
            <a:r>
              <a:rPr lang="nl-NL" dirty="0" err="1"/>
              <a:t>for</a:t>
            </a:r>
            <a:r>
              <a:rPr lang="nl-NL" dirty="0"/>
              <a:t> </a:t>
            </a:r>
            <a:r>
              <a:rPr lang="nl-NL" dirty="0" err="1"/>
              <a:t>profit</a:t>
            </a:r>
            <a:r>
              <a:rPr lang="nl-NL" dirty="0"/>
              <a:t> </a:t>
            </a:r>
            <a:r>
              <a:rPr lang="nl-NL" dirty="0" err="1"/>
              <a:t>organization</a:t>
            </a:r>
            <a:endParaRPr lang="nl-NL" dirty="0"/>
          </a:p>
          <a:p>
            <a:pPr lvl="1"/>
            <a:r>
              <a:rPr lang="nl-NL" dirty="0"/>
              <a:t>National </a:t>
            </a:r>
            <a:r>
              <a:rPr lang="nl-NL" dirty="0" err="1"/>
              <a:t>Institute</a:t>
            </a:r>
            <a:r>
              <a:rPr lang="nl-NL" dirty="0"/>
              <a:t> </a:t>
            </a:r>
            <a:r>
              <a:rPr lang="nl-NL" dirty="0" err="1"/>
              <a:t>for</a:t>
            </a:r>
            <a:r>
              <a:rPr lang="nl-NL" dirty="0"/>
              <a:t> Public Health The Netherlands</a:t>
            </a:r>
          </a:p>
          <a:p>
            <a:pPr lvl="1"/>
            <a:r>
              <a:rPr lang="nl-NL" dirty="0"/>
              <a:t>University of Milano, International Centre </a:t>
            </a:r>
            <a:r>
              <a:rPr lang="nl-NL" dirty="0" err="1"/>
              <a:t>for</a:t>
            </a:r>
            <a:r>
              <a:rPr lang="nl-NL" dirty="0"/>
              <a:t> </a:t>
            </a:r>
            <a:r>
              <a:rPr lang="nl-NL" dirty="0" err="1"/>
              <a:t>Rural</a:t>
            </a:r>
            <a:r>
              <a:rPr lang="nl-NL" dirty="0"/>
              <a:t> Health</a:t>
            </a:r>
          </a:p>
          <a:p>
            <a:pPr lvl="1"/>
            <a:endParaRPr lang="nl-NL" dirty="0"/>
          </a:p>
          <a:p>
            <a:pPr marL="274320" lvl="1" indent="0">
              <a:buNone/>
            </a:pPr>
            <a:r>
              <a:rPr lang="nl-NL" b="1" dirty="0">
                <a:solidFill>
                  <a:schemeClr val="tx1"/>
                </a:solidFill>
              </a:rPr>
              <a:t>I </a:t>
            </a:r>
            <a:r>
              <a:rPr lang="nl-NL" b="1" dirty="0" err="1">
                <a:solidFill>
                  <a:schemeClr val="tx1"/>
                </a:solidFill>
              </a:rPr>
              <a:t>declare</a:t>
            </a:r>
            <a:r>
              <a:rPr lang="nl-NL" b="1" dirty="0">
                <a:solidFill>
                  <a:schemeClr val="tx1"/>
                </a:solidFill>
              </a:rPr>
              <a:t> no </a:t>
            </a:r>
            <a:r>
              <a:rPr lang="nl-NL" b="1" dirty="0" err="1">
                <a:solidFill>
                  <a:schemeClr val="tx1"/>
                </a:solidFill>
              </a:rPr>
              <a:t>competing</a:t>
            </a:r>
            <a:r>
              <a:rPr lang="nl-NL" b="1" dirty="0">
                <a:solidFill>
                  <a:schemeClr val="tx1"/>
                </a:solidFill>
              </a:rPr>
              <a:t> </a:t>
            </a:r>
            <a:r>
              <a:rPr lang="nl-NL" b="1" dirty="0" err="1">
                <a:solidFill>
                  <a:schemeClr val="tx1"/>
                </a:solidFill>
              </a:rPr>
              <a:t>interests</a:t>
            </a:r>
            <a:endParaRPr lang="nl-NL" b="1" dirty="0">
              <a:solidFill>
                <a:schemeClr val="tx1"/>
              </a:solidFill>
            </a:endParaRPr>
          </a:p>
        </p:txBody>
      </p:sp>
    </p:spTree>
    <p:extLst>
      <p:ext uri="{BB962C8B-B14F-4D97-AF65-F5344CB8AC3E}">
        <p14:creationId xmlns:p14="http://schemas.microsoft.com/office/powerpoint/2010/main" xmlns="" val="208187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B9B4B1A-2E77-D47B-D182-E624A1F76286}"/>
              </a:ext>
            </a:extLst>
          </p:cNvPr>
          <p:cNvSpPr>
            <a:spLocks noGrp="1"/>
          </p:cNvSpPr>
          <p:nvPr>
            <p:ph type="title"/>
          </p:nvPr>
        </p:nvSpPr>
        <p:spPr>
          <a:xfrm>
            <a:off x="301752" y="228600"/>
            <a:ext cx="8534400" cy="758952"/>
          </a:xfrm>
        </p:spPr>
        <p:txBody>
          <a:bodyPr anchor="b">
            <a:normAutofit/>
          </a:bodyPr>
          <a:lstStyle/>
          <a:p>
            <a:r>
              <a:rPr lang="nl-NL" b="1" dirty="0">
                <a:solidFill>
                  <a:schemeClr val="tx1"/>
                </a:solidFill>
              </a:rPr>
              <a:t>H.J.  </a:t>
            </a:r>
            <a:r>
              <a:rPr lang="nl-NL" b="1" dirty="0" err="1">
                <a:solidFill>
                  <a:schemeClr val="tx1"/>
                </a:solidFill>
              </a:rPr>
              <a:t>Docter</a:t>
            </a:r>
            <a:r>
              <a:rPr lang="nl-NL" b="1" dirty="0">
                <a:solidFill>
                  <a:schemeClr val="tx1"/>
                </a:solidFill>
              </a:rPr>
              <a:t> ?</a:t>
            </a:r>
          </a:p>
        </p:txBody>
      </p:sp>
      <p:sp>
        <p:nvSpPr>
          <p:cNvPr id="10" name="Content Placeholder 2">
            <a:extLst>
              <a:ext uri="{FF2B5EF4-FFF2-40B4-BE49-F238E27FC236}">
                <a16:creationId xmlns:a16="http://schemas.microsoft.com/office/drawing/2014/main" xmlns="" id="{067D85A8-2421-3F61-A483-770914DFA4EE}"/>
              </a:ext>
            </a:extLst>
          </p:cNvPr>
          <p:cNvSpPr>
            <a:spLocks noGrp="1"/>
          </p:cNvSpPr>
          <p:nvPr>
            <p:ph sz="half" idx="1"/>
          </p:nvPr>
        </p:nvSpPr>
        <p:spPr>
          <a:xfrm>
            <a:off x="301752" y="1371600"/>
            <a:ext cx="4486272" cy="4681728"/>
          </a:xfrm>
        </p:spPr>
        <p:txBody>
          <a:bodyPr>
            <a:normAutofit fontScale="85000" lnSpcReduction="10000"/>
          </a:bodyPr>
          <a:lstStyle/>
          <a:p>
            <a:pPr marL="0" indent="0">
              <a:buNone/>
            </a:pPr>
            <a:r>
              <a:rPr lang="en-US" sz="2100" b="1" dirty="0" err="1"/>
              <a:t>Wetenschap</a:t>
            </a:r>
            <a:r>
              <a:rPr lang="en-US" sz="2100" dirty="0" err="1"/>
              <a:t>pelijk</a:t>
            </a:r>
            <a:r>
              <a:rPr lang="en-US" sz="2100" dirty="0"/>
              <a:t> </a:t>
            </a:r>
            <a:r>
              <a:rPr lang="en-US" sz="2100" dirty="0" err="1"/>
              <a:t>Medewerker</a:t>
            </a:r>
            <a:r>
              <a:rPr lang="en-US" sz="2100" dirty="0"/>
              <a:t> Coronel </a:t>
            </a:r>
            <a:r>
              <a:rPr lang="en-US" sz="2100" dirty="0" err="1"/>
              <a:t>Laboratorium</a:t>
            </a:r>
            <a:r>
              <a:rPr lang="en-US" sz="2100" dirty="0"/>
              <a:t> </a:t>
            </a:r>
            <a:r>
              <a:rPr lang="en-US" sz="2100" dirty="0" err="1"/>
              <a:t>vanaf</a:t>
            </a:r>
            <a:r>
              <a:rPr lang="en-US" sz="2100" dirty="0"/>
              <a:t> 1964</a:t>
            </a:r>
          </a:p>
          <a:p>
            <a:pPr marL="274320" lvl="1" indent="0">
              <a:buNone/>
            </a:pPr>
            <a:r>
              <a:rPr lang="en-US" sz="1800" dirty="0"/>
              <a:t>Excerpta Medica Occupational Health Elsevier</a:t>
            </a:r>
          </a:p>
          <a:p>
            <a:pPr marL="0" indent="0">
              <a:buNone/>
            </a:pPr>
            <a:endParaRPr lang="en-US" sz="2100" dirty="0"/>
          </a:p>
          <a:p>
            <a:pPr marL="0" indent="0">
              <a:buNone/>
            </a:pPr>
            <a:r>
              <a:rPr lang="en-US" sz="2100" b="1" dirty="0" err="1"/>
              <a:t>Onderwijs</a:t>
            </a:r>
            <a:r>
              <a:rPr lang="en-US" sz="2100" dirty="0" err="1"/>
              <a:t>activiteiten</a:t>
            </a:r>
            <a:r>
              <a:rPr lang="en-US" sz="2100" dirty="0"/>
              <a:t>:</a:t>
            </a:r>
          </a:p>
          <a:p>
            <a:pPr marL="0" indent="0" algn="l">
              <a:buNone/>
            </a:pPr>
            <a:r>
              <a:rPr lang="nl-NL" sz="2200" b="0" i="0" dirty="0">
                <a:effectLst/>
                <a:latin typeface="TheMix"/>
              </a:rPr>
              <a:t>H.J. </a:t>
            </a:r>
            <a:r>
              <a:rPr lang="nl-NL" sz="2200" b="0" i="0" dirty="0" err="1">
                <a:effectLst/>
                <a:latin typeface="TheMix"/>
              </a:rPr>
              <a:t>Docter</a:t>
            </a:r>
            <a:r>
              <a:rPr lang="nl-NL" sz="2200" b="0" i="0" dirty="0">
                <a:effectLst/>
                <a:latin typeface="TheMix"/>
              </a:rPr>
              <a:t> </a:t>
            </a:r>
            <a:r>
              <a:rPr lang="nl-NL" sz="2200" b="0" i="0" dirty="0">
                <a:effectLst/>
                <a:latin typeface="TheMix"/>
                <a:hlinkClick r:id="rId2">
                  <a:extLst>
                    <a:ext uri="{A12FA001-AC4F-418D-AE19-62706E023703}">
                      <ahyp:hlinkClr xmlns:ahyp="http://schemas.microsoft.com/office/drawing/2018/hyperlinkcolor" xmlns="" val="tx"/>
                    </a:ext>
                  </a:extLst>
                </a:hlinkClick>
              </a:rPr>
              <a:t>Bedrijfsgezondheidszorg</a:t>
            </a:r>
            <a:endParaRPr lang="nl-NL" sz="2200" b="0" i="0" dirty="0">
              <a:effectLst/>
              <a:latin typeface="TheMix"/>
            </a:endParaRPr>
          </a:p>
          <a:p>
            <a:pPr marL="0" indent="0" algn="l">
              <a:buNone/>
            </a:pPr>
            <a:r>
              <a:rPr lang="nl-NL" sz="2200" b="0" i="0" dirty="0">
                <a:effectLst/>
                <a:latin typeface="TheMix"/>
              </a:rPr>
              <a:t>Kennismaking met het werkterrein van de bedrijfsarts</a:t>
            </a:r>
          </a:p>
          <a:p>
            <a:pPr marL="0" indent="0" algn="l">
              <a:buNone/>
            </a:pPr>
            <a:r>
              <a:rPr lang="nl-NL" sz="1900" b="0" i="0" dirty="0">
                <a:effectLst/>
                <a:latin typeface="Arial" panose="020B0604020202020204" pitchFamily="34" charset="0"/>
              </a:rPr>
              <a:t>syllabus ten behoeve van het onderwijs in de faculteiten der geneeskunde. NIA 1988</a:t>
            </a:r>
          </a:p>
          <a:p>
            <a:pPr marL="0" indent="0" algn="l">
              <a:buNone/>
            </a:pPr>
            <a:endParaRPr lang="nl-NL" sz="1900" b="0" i="0" dirty="0">
              <a:effectLst/>
              <a:latin typeface="Arial" panose="020B0604020202020204" pitchFamily="34" charset="0"/>
            </a:endParaRPr>
          </a:p>
          <a:p>
            <a:pPr marL="0" indent="0" algn="l">
              <a:buNone/>
            </a:pPr>
            <a:r>
              <a:rPr lang="nl-NL" sz="1900" dirty="0">
                <a:latin typeface="Arial" panose="020B0604020202020204" pitchFamily="34" charset="0"/>
              </a:rPr>
              <a:t>Betrokken bij s</a:t>
            </a:r>
            <a:r>
              <a:rPr lang="nl-NL" sz="1900" b="0" i="0" dirty="0">
                <a:effectLst/>
                <a:latin typeface="Arial" panose="020B0604020202020204" pitchFamily="34" charset="0"/>
              </a:rPr>
              <a:t>tart CORVU Amsterdamse Bedrijfsartsenopleiding 1983</a:t>
            </a:r>
          </a:p>
          <a:p>
            <a:pPr marL="0" indent="0" algn="l">
              <a:buNone/>
            </a:pPr>
            <a:endParaRPr lang="nl-NL" sz="1900" b="0" i="0" dirty="0">
              <a:effectLst/>
              <a:latin typeface="Arial" panose="020B0604020202020204" pitchFamily="34" charset="0"/>
            </a:endParaRPr>
          </a:p>
          <a:p>
            <a:pPr marL="0" indent="0" algn="l">
              <a:buNone/>
            </a:pPr>
            <a:r>
              <a:rPr lang="nl-NL" sz="1900" b="1" dirty="0">
                <a:latin typeface="Arial" panose="020B0604020202020204" pitchFamily="34" charset="0"/>
              </a:rPr>
              <a:t>BGZ-Praktijk:</a:t>
            </a:r>
          </a:p>
          <a:p>
            <a:pPr marL="0" indent="0" algn="l">
              <a:buNone/>
            </a:pPr>
            <a:r>
              <a:rPr lang="nl-NL" sz="1900" b="0" i="0" dirty="0">
                <a:effectLst/>
                <a:latin typeface="Arial" panose="020B0604020202020204" pitchFamily="34" charset="0"/>
              </a:rPr>
              <a:t>Bedrijfsarts Philips </a:t>
            </a:r>
            <a:r>
              <a:rPr lang="nl-NL" sz="1900" b="0" i="0" dirty="0" err="1">
                <a:effectLst/>
                <a:latin typeface="Arial" panose="020B0604020202020204" pitchFamily="34" charset="0"/>
              </a:rPr>
              <a:t>Duphar</a:t>
            </a:r>
            <a:endParaRPr lang="nl-NL" sz="1900" b="0" i="0" dirty="0">
              <a:effectLst/>
              <a:latin typeface="Arial" panose="020B0604020202020204" pitchFamily="34" charset="0"/>
            </a:endParaRPr>
          </a:p>
          <a:p>
            <a:pPr marL="0" indent="0" algn="l">
              <a:buNone/>
            </a:pPr>
            <a:r>
              <a:rPr lang="nl-NL" sz="1900" dirty="0">
                <a:latin typeface="Arial" panose="020B0604020202020204" pitchFamily="34" charset="0"/>
              </a:rPr>
              <a:t>Directeur BGD Zaanstreek</a:t>
            </a:r>
            <a:endParaRPr lang="nl-NL" sz="1900" b="0" i="0" dirty="0">
              <a:effectLst/>
              <a:latin typeface="Arial" panose="020B0604020202020204" pitchFamily="34" charset="0"/>
            </a:endParaRPr>
          </a:p>
          <a:p>
            <a:pPr marL="0" indent="0" algn="l">
              <a:buNone/>
            </a:pPr>
            <a:endParaRPr lang="nl-NL" sz="1900" b="0" i="0" dirty="0">
              <a:effectLst/>
              <a:latin typeface="Arial" panose="020B0604020202020204" pitchFamily="34" charset="0"/>
            </a:endParaRPr>
          </a:p>
          <a:p>
            <a:endParaRPr lang="en-US" dirty="0"/>
          </a:p>
        </p:txBody>
      </p:sp>
      <p:pic>
        <p:nvPicPr>
          <p:cNvPr id="5" name="Tijdelijke aanduiding voor inhoud 4" descr="Afbeelding met tekst&#10;&#10;Automatisch gegenereerde beschrijving">
            <a:extLst>
              <a:ext uri="{FF2B5EF4-FFF2-40B4-BE49-F238E27FC236}">
                <a16:creationId xmlns:a16="http://schemas.microsoft.com/office/drawing/2014/main" xmlns="" id="{A6DB489F-2B61-91EA-0E77-FC38C62F8FFF}"/>
              </a:ext>
            </a:extLst>
          </p:cNvPr>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5087661" y="1371600"/>
            <a:ext cx="3464477" cy="4681728"/>
          </a:xfrm>
          <a:noFill/>
        </p:spPr>
      </p:pic>
    </p:spTree>
    <p:extLst>
      <p:ext uri="{BB962C8B-B14F-4D97-AF65-F5344CB8AC3E}">
        <p14:creationId xmlns:p14="http://schemas.microsoft.com/office/powerpoint/2010/main" xmlns="" val="206255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xmlns="" id="{A0FF4FD6-457F-8833-4B9B-F2A10DB16C22}"/>
              </a:ext>
            </a:extLst>
          </p:cNvPr>
          <p:cNvSpPr>
            <a:spLocks noGrp="1"/>
          </p:cNvSpPr>
          <p:nvPr>
            <p:ph type="title"/>
          </p:nvPr>
        </p:nvSpPr>
        <p:spPr>
          <a:xfrm>
            <a:off x="381000" y="914400"/>
            <a:ext cx="2362200" cy="990600"/>
          </a:xfrm>
        </p:spPr>
        <p:txBody>
          <a:bodyPr/>
          <a:lstStyle/>
          <a:p>
            <a:r>
              <a:rPr lang="en-US" dirty="0"/>
              <a:t>H.J. </a:t>
            </a:r>
            <a:r>
              <a:rPr lang="en-US" dirty="0" err="1"/>
              <a:t>Docter</a:t>
            </a:r>
            <a:endParaRPr lang="en-US" dirty="0"/>
          </a:p>
        </p:txBody>
      </p:sp>
      <p:sp>
        <p:nvSpPr>
          <p:cNvPr id="3" name="Tijdelijke aanduiding voor inhoud 2">
            <a:extLst>
              <a:ext uri="{FF2B5EF4-FFF2-40B4-BE49-F238E27FC236}">
                <a16:creationId xmlns:a16="http://schemas.microsoft.com/office/drawing/2014/main" xmlns="" id="{74085B46-58BF-B5D4-DA74-C385C9DBBF1C}"/>
              </a:ext>
            </a:extLst>
          </p:cNvPr>
          <p:cNvSpPr>
            <a:spLocks noGrp="1"/>
          </p:cNvSpPr>
          <p:nvPr>
            <p:ph type="body" idx="2"/>
          </p:nvPr>
        </p:nvSpPr>
        <p:spPr>
          <a:xfrm>
            <a:off x="381000" y="1981200"/>
            <a:ext cx="2362200" cy="4144963"/>
          </a:xfrm>
        </p:spPr>
        <p:txBody>
          <a:bodyPr>
            <a:normAutofit/>
          </a:bodyPr>
          <a:lstStyle/>
          <a:p>
            <a:pPr marL="0" indent="0">
              <a:buNone/>
            </a:pPr>
            <a:r>
              <a:rPr lang="en-US" dirty="0"/>
              <a:t>1975 </a:t>
            </a:r>
            <a:r>
              <a:rPr lang="en-US" dirty="0" err="1"/>
              <a:t>mede</a:t>
            </a:r>
            <a:r>
              <a:rPr lang="en-US" dirty="0"/>
              <a:t> </a:t>
            </a:r>
            <a:r>
              <a:rPr lang="en-US" dirty="0" err="1"/>
              <a:t>oprichter</a:t>
            </a:r>
            <a:r>
              <a:rPr lang="en-US" dirty="0"/>
              <a:t> NVAB </a:t>
            </a:r>
            <a:r>
              <a:rPr lang="en-US" dirty="0" err="1"/>
              <a:t>kring</a:t>
            </a:r>
            <a:r>
              <a:rPr lang="en-US" dirty="0"/>
              <a:t> </a:t>
            </a:r>
            <a:r>
              <a:rPr lang="en-US" dirty="0" err="1"/>
              <a:t>A’dam</a:t>
            </a:r>
            <a:r>
              <a:rPr lang="en-US" dirty="0"/>
              <a:t> </a:t>
            </a:r>
            <a:r>
              <a:rPr lang="en-US" dirty="0" err="1"/>
              <a:t>e.o</a:t>
            </a:r>
            <a:endParaRPr lang="en-US" dirty="0"/>
          </a:p>
          <a:p>
            <a:pPr marL="0" indent="0">
              <a:buNone/>
            </a:pPr>
            <a:r>
              <a:rPr lang="en-US" dirty="0" err="1"/>
              <a:t>Samenwerking</a:t>
            </a:r>
            <a:r>
              <a:rPr lang="en-US" dirty="0"/>
              <a:t> BA-BVK </a:t>
            </a:r>
          </a:p>
          <a:p>
            <a:r>
              <a:rPr lang="en-US" dirty="0"/>
              <a:t>25 </a:t>
            </a:r>
            <a:r>
              <a:rPr lang="en-US" dirty="0" err="1"/>
              <a:t>jaar</a:t>
            </a:r>
            <a:r>
              <a:rPr lang="en-US" dirty="0"/>
              <a:t> </a:t>
            </a:r>
            <a:r>
              <a:rPr lang="en-US" dirty="0" err="1"/>
              <a:t>voorzitter</a:t>
            </a:r>
            <a:endParaRPr lang="en-US" dirty="0"/>
          </a:p>
          <a:p>
            <a:r>
              <a:rPr lang="en-US" dirty="0" err="1"/>
              <a:t>Erelid</a:t>
            </a:r>
            <a:endParaRPr lang="en-US" dirty="0"/>
          </a:p>
          <a:p>
            <a:pPr marL="0" indent="0">
              <a:buNone/>
            </a:pPr>
            <a:endParaRPr lang="nl-NL" b="0" i="0" u="sng" dirty="0">
              <a:effectLst/>
            </a:endParaRPr>
          </a:p>
          <a:p>
            <a:endParaRPr lang="nl-NL" dirty="0"/>
          </a:p>
        </p:txBody>
      </p:sp>
      <p:pic>
        <p:nvPicPr>
          <p:cNvPr id="7" name="Tijdelijke aanduiding voor inhoud 6" descr="Afbeelding met persoon, kostuum, person, staand&#10;&#10;Automatisch gegenereerde beschrijving">
            <a:extLst>
              <a:ext uri="{FF2B5EF4-FFF2-40B4-BE49-F238E27FC236}">
                <a16:creationId xmlns:a16="http://schemas.microsoft.com/office/drawing/2014/main" xmlns="" id="{6B8C5294-5D50-D037-79BA-0E093EE2C334}"/>
              </a:ext>
            </a:extLst>
          </p:cNvPr>
          <p:cNvPicPr>
            <a:picLocks noGrp="1" noChangeAspect="1"/>
          </p:cNvPicPr>
          <p:nvPr>
            <p:ph sz="quarter" idx="1"/>
          </p:nvPr>
        </p:nvPicPr>
        <p:blipFill rotWithShape="1">
          <a:blip r:embed="rId2">
            <a:extLst>
              <a:ext uri="{28A0092B-C50C-407E-A947-70E740481C1C}">
                <a14:useLocalDpi xmlns:a14="http://schemas.microsoft.com/office/drawing/2010/main" xmlns="" val="0"/>
              </a:ext>
            </a:extLst>
          </a:blip>
          <a:srcRect r="16401" b="2"/>
          <a:stretch/>
        </p:blipFill>
        <p:spPr>
          <a:xfrm>
            <a:off x="3124200" y="685800"/>
            <a:ext cx="5638800" cy="5410200"/>
          </a:xfrm>
          <a:noFill/>
        </p:spPr>
      </p:pic>
      <p:pic>
        <p:nvPicPr>
          <p:cNvPr id="3074" name="Picture 2" descr="IAKTITC;I. mimimr 8 - ^ februari e jaargaib^ - PDF Gratis download">
            <a:extLst>
              <a:ext uri="{FF2B5EF4-FFF2-40B4-BE49-F238E27FC236}">
                <a16:creationId xmlns:a16="http://schemas.microsoft.com/office/drawing/2014/main" xmlns="" id="{D96F8F2D-35F7-84EA-6B35-E708950EA0DB}"/>
              </a:ext>
            </a:extLst>
          </p:cNvPr>
          <p:cNvPicPr>
            <a:picLocks noChangeAspect="1" noChangeArrowheads="1"/>
          </p:cNvPicPr>
          <p:nvPr/>
        </p:nvPicPr>
        <p:blipFill>
          <a:blip r:embed="rId3">
            <a:extLst>
              <a:ext uri="{BEBA8EAE-BF5A-486C-A8C5-ECC9F3942E4B}">
                <a14:imgProps xmlns:a14="http://schemas.microsoft.com/office/drawing/2010/main" xmlns="">
                  <a14:imgLayer r:embed="rId4">
                    <a14:imgEffect>
                      <a14:colorTemperature colorTemp="5300"/>
                    </a14:imgEffect>
                  </a14:imgLayer>
                </a14:imgProps>
              </a:ext>
              <a:ext uri="{28A0092B-C50C-407E-A947-70E740481C1C}">
                <a14:useLocalDpi xmlns:a14="http://schemas.microsoft.com/office/drawing/2010/main" xmlns="" val="0"/>
              </a:ext>
            </a:extLst>
          </a:blip>
          <a:srcRect/>
          <a:stretch>
            <a:fillRect/>
          </a:stretch>
        </p:blipFill>
        <p:spPr bwMode="auto">
          <a:xfrm>
            <a:off x="7956376" y="581025"/>
            <a:ext cx="2200275" cy="1400175"/>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Tekstvak 10">
            <a:extLst>
              <a:ext uri="{FF2B5EF4-FFF2-40B4-BE49-F238E27FC236}">
                <a16:creationId xmlns:a16="http://schemas.microsoft.com/office/drawing/2014/main" xmlns="" id="{9B77A06B-6FB2-1978-3F99-5786F8D8141B}"/>
              </a:ext>
            </a:extLst>
          </p:cNvPr>
          <p:cNvSpPr txBox="1"/>
          <p:nvPr/>
        </p:nvSpPr>
        <p:spPr>
          <a:xfrm>
            <a:off x="3779912" y="5301208"/>
            <a:ext cx="5076908" cy="375552"/>
          </a:xfrm>
          <a:prstGeom prst="rect">
            <a:avLst/>
          </a:prstGeom>
          <a:noFill/>
        </p:spPr>
        <p:txBody>
          <a:bodyPr wrap="square">
            <a:spAutoFit/>
          </a:bodyPr>
          <a:lstStyle/>
          <a:p>
            <a:pPr>
              <a:lnSpc>
                <a:spcPct val="107000"/>
              </a:lnSpc>
              <a:spcAft>
                <a:spcPts val="800"/>
              </a:spcAft>
            </a:pP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2008 bij HJ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Docter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lezing door Carel Hulshof</a:t>
            </a:r>
          </a:p>
        </p:txBody>
      </p:sp>
    </p:spTree>
    <p:extLst>
      <p:ext uri="{BB962C8B-B14F-4D97-AF65-F5344CB8AC3E}">
        <p14:creationId xmlns:p14="http://schemas.microsoft.com/office/powerpoint/2010/main" xmlns="" val="231265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p:txBody>
          <a:bodyPr/>
          <a:lstStyle/>
          <a:p>
            <a:endParaRPr lang="nl-NL"/>
          </a:p>
        </p:txBody>
      </p:sp>
      <p:sp>
        <p:nvSpPr>
          <p:cNvPr id="3" name="Titel 2"/>
          <p:cNvSpPr>
            <a:spLocks noGrp="1"/>
          </p:cNvSpPr>
          <p:nvPr>
            <p:ph type="ctrTitle"/>
          </p:nvPr>
        </p:nvSpPr>
        <p:spPr/>
        <p:txBody>
          <a:bodyPr/>
          <a:lstStyle/>
          <a:p>
            <a:endParaRPr lang="nl-NL"/>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el">
  <a:themeElements>
    <a:clrScheme name="Civie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2804</TotalTime>
  <Words>448</Words>
  <Application>Microsoft Office PowerPoint</Application>
  <PresentationFormat>Diavoorstelling (4:3)</PresentationFormat>
  <Paragraphs>40</Paragraphs>
  <Slides>5</Slides>
  <Notes>2</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Civiel</vt:lpstr>
      <vt:lpstr>H.J. Docter?</vt:lpstr>
      <vt:lpstr>Non Disclosure Declaration</vt:lpstr>
      <vt:lpstr>H.J.  Docter ?</vt:lpstr>
      <vt:lpstr>H.J. Docter</vt:lpstr>
      <vt:lpstr>Dia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Kanker door werk?</dc:title>
  <dc:creator>gert van der laan</dc:creator>
  <cp:lastModifiedBy>Inge privé</cp:lastModifiedBy>
  <cp:revision>12</cp:revision>
  <dcterms:created xsi:type="dcterms:W3CDTF">2020-06-24T07:10:14Z</dcterms:created>
  <dcterms:modified xsi:type="dcterms:W3CDTF">2022-06-14T08:07:26Z</dcterms:modified>
</cp:coreProperties>
</file>