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6768" r:id="rId2"/>
    <p:sldId id="6769" r:id="rId3"/>
    <p:sldId id="6773" r:id="rId4"/>
    <p:sldId id="6770" r:id="rId5"/>
    <p:sldId id="275" r:id="rId6"/>
    <p:sldId id="6771" r:id="rId7"/>
    <p:sldId id="6772" r:id="rId8"/>
    <p:sldId id="6774" r:id="rId9"/>
    <p:sldId id="6775" r:id="rId10"/>
    <p:sldId id="6776" r:id="rId11"/>
    <p:sldId id="6794" r:id="rId12"/>
    <p:sldId id="6778" r:id="rId13"/>
    <p:sldId id="6779" r:id="rId14"/>
    <p:sldId id="6780" r:id="rId15"/>
    <p:sldId id="6781" r:id="rId16"/>
    <p:sldId id="6782" r:id="rId17"/>
    <p:sldId id="6805" r:id="rId18"/>
    <p:sldId id="6783" r:id="rId19"/>
    <p:sldId id="6785" r:id="rId20"/>
    <p:sldId id="6784" r:id="rId21"/>
    <p:sldId id="6806" r:id="rId22"/>
    <p:sldId id="6808" r:id="rId23"/>
    <p:sldId id="6786" r:id="rId24"/>
    <p:sldId id="6787" r:id="rId25"/>
    <p:sldId id="6789" r:id="rId26"/>
    <p:sldId id="6790" r:id="rId27"/>
    <p:sldId id="6791" r:id="rId28"/>
    <p:sldId id="6792" r:id="rId29"/>
    <p:sldId id="880" r:id="rId30"/>
    <p:sldId id="884" r:id="rId31"/>
    <p:sldId id="883" r:id="rId32"/>
    <p:sldId id="881" r:id="rId33"/>
    <p:sldId id="889" r:id="rId34"/>
    <p:sldId id="6793" r:id="rId35"/>
    <p:sldId id="6797" r:id="rId36"/>
    <p:sldId id="885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616B33-ACE1-55A5-5424-4F8F58B51D1E}" name="Schaafsma, F.G. (Frederieke)" initials="FS" userId="S::f.schaafsma@amsterdamumc.nl::735336a7-db06-4a6f-8227-6e9074b049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B4"/>
    <a:srgbClr val="7DA2A7"/>
    <a:srgbClr val="699AA1"/>
    <a:srgbClr val="3A8894"/>
    <a:srgbClr val="6AB650"/>
    <a:srgbClr val="E89E00"/>
    <a:srgbClr val="003741"/>
    <a:srgbClr val="F07814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B4B514-2102-447B-8020-3543360BA4B5}" v="2" dt="2026-02-12T17:05:44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87893" autoAdjust="0"/>
  </p:normalViewPr>
  <p:slideViewPr>
    <p:cSldViewPr snapToGrid="0">
      <p:cViewPr varScale="1">
        <p:scale>
          <a:sx n="97" d="100"/>
          <a:sy n="97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uger, D.C.C. (Donny)" userId="df2a7d7a-1fdf-4cb3-a768-e66a34c257c9" providerId="ADAL" clId="{937493A4-F4DB-43C4-A255-5F493CA536CF}"/>
    <pc:docChg chg="undo custSel delSld modSld">
      <pc:chgData name="Kreuger, D.C.C. (Donny)" userId="df2a7d7a-1fdf-4cb3-a768-e66a34c257c9" providerId="ADAL" clId="{937493A4-F4DB-43C4-A255-5F493CA536CF}" dt="2026-02-13T16:01:18.894" v="620" actId="20577"/>
      <pc:docMkLst>
        <pc:docMk/>
      </pc:docMkLst>
      <pc:sldChg chg="addSp delSp modSp mod modNotesTx">
        <pc:chgData name="Kreuger, D.C.C. (Donny)" userId="df2a7d7a-1fdf-4cb3-a768-e66a34c257c9" providerId="ADAL" clId="{937493A4-F4DB-43C4-A255-5F493CA536CF}" dt="2026-02-11T16:06:58.979" v="425" actId="14100"/>
        <pc:sldMkLst>
          <pc:docMk/>
          <pc:sldMk cId="2908839477" sldId="880"/>
        </pc:sldMkLst>
        <pc:spChg chg="mod">
          <ac:chgData name="Kreuger, D.C.C. (Donny)" userId="df2a7d7a-1fdf-4cb3-a768-e66a34c257c9" providerId="ADAL" clId="{937493A4-F4DB-43C4-A255-5F493CA536CF}" dt="2026-02-11T16:05:27.584" v="403" actId="1076"/>
          <ac:spMkLst>
            <pc:docMk/>
            <pc:sldMk cId="2908839477" sldId="880"/>
            <ac:spMk id="2" creationId="{0DD421AA-6EF8-9C4E-C2E8-BFC1E7740A10}"/>
          </ac:spMkLst>
        </pc:spChg>
        <pc:spChg chg="mod">
          <ac:chgData name="Kreuger, D.C.C. (Donny)" userId="df2a7d7a-1fdf-4cb3-a768-e66a34c257c9" providerId="ADAL" clId="{937493A4-F4DB-43C4-A255-5F493CA536CF}" dt="2026-02-11T16:05:57.956" v="412" actId="14100"/>
          <ac:spMkLst>
            <pc:docMk/>
            <pc:sldMk cId="2908839477" sldId="880"/>
            <ac:spMk id="10" creationId="{A9D44BA8-D045-3434-17AD-79BD6B51C6E3}"/>
          </ac:spMkLst>
        </pc:spChg>
        <pc:spChg chg="mod">
          <ac:chgData name="Kreuger, D.C.C. (Donny)" userId="df2a7d7a-1fdf-4cb3-a768-e66a34c257c9" providerId="ADAL" clId="{937493A4-F4DB-43C4-A255-5F493CA536CF}" dt="2026-02-11T16:06:58.979" v="425" actId="14100"/>
          <ac:spMkLst>
            <pc:docMk/>
            <pc:sldMk cId="2908839477" sldId="880"/>
            <ac:spMk id="24" creationId="{25D92FC0-CA1E-2D02-51CD-2015F70B9136}"/>
          </ac:spMkLst>
        </pc:spChg>
        <pc:picChg chg="add mod ord">
          <ac:chgData name="Kreuger, D.C.C. (Donny)" userId="df2a7d7a-1fdf-4cb3-a768-e66a34c257c9" providerId="ADAL" clId="{937493A4-F4DB-43C4-A255-5F493CA536CF}" dt="2026-02-11T16:05:47.105" v="408" actId="1076"/>
          <ac:picMkLst>
            <pc:docMk/>
            <pc:sldMk cId="2908839477" sldId="880"/>
            <ac:picMk id="8" creationId="{34AB1D45-B239-5CE4-1A29-CEF244C9A5DE}"/>
          </ac:picMkLst>
        </pc:picChg>
      </pc:sldChg>
      <pc:sldChg chg="addSp delSp modSp mod delAnim">
        <pc:chgData name="Kreuger, D.C.C. (Donny)" userId="df2a7d7a-1fdf-4cb3-a768-e66a34c257c9" providerId="ADAL" clId="{937493A4-F4DB-43C4-A255-5F493CA536CF}" dt="2026-02-11T16:18:47.661" v="519" actId="1076"/>
        <pc:sldMkLst>
          <pc:docMk/>
          <pc:sldMk cId="4285896693" sldId="881"/>
        </pc:sldMkLst>
        <pc:spChg chg="mod">
          <ac:chgData name="Kreuger, D.C.C. (Donny)" userId="df2a7d7a-1fdf-4cb3-a768-e66a34c257c9" providerId="ADAL" clId="{937493A4-F4DB-43C4-A255-5F493CA536CF}" dt="2026-02-11T16:17:21.407" v="499" actId="1076"/>
          <ac:spMkLst>
            <pc:docMk/>
            <pc:sldMk cId="4285896693" sldId="881"/>
            <ac:spMk id="14" creationId="{E24F9A14-8AFD-B828-8EBC-75509DFBD376}"/>
          </ac:spMkLst>
        </pc:spChg>
        <pc:picChg chg="add mod ord modCrop">
          <ac:chgData name="Kreuger, D.C.C. (Donny)" userId="df2a7d7a-1fdf-4cb3-a768-e66a34c257c9" providerId="ADAL" clId="{937493A4-F4DB-43C4-A255-5F493CA536CF}" dt="2026-02-11T16:18:47.661" v="519" actId="1076"/>
          <ac:picMkLst>
            <pc:docMk/>
            <pc:sldMk cId="4285896693" sldId="881"/>
            <ac:picMk id="7" creationId="{A7E06A99-705E-F744-0C5C-8B87C59A780C}"/>
          </ac:picMkLst>
        </pc:picChg>
      </pc:sldChg>
      <pc:sldChg chg="addSp delSp modSp mod">
        <pc:chgData name="Kreuger, D.C.C. (Donny)" userId="df2a7d7a-1fdf-4cb3-a768-e66a34c257c9" providerId="ADAL" clId="{937493A4-F4DB-43C4-A255-5F493CA536CF}" dt="2026-02-11T16:13:31.088" v="486" actId="1076"/>
        <pc:sldMkLst>
          <pc:docMk/>
          <pc:sldMk cId="1179069661" sldId="883"/>
        </pc:sldMkLst>
        <pc:spChg chg="mod">
          <ac:chgData name="Kreuger, D.C.C. (Donny)" userId="df2a7d7a-1fdf-4cb3-a768-e66a34c257c9" providerId="ADAL" clId="{937493A4-F4DB-43C4-A255-5F493CA536CF}" dt="2026-02-11T16:12:31.910" v="473" actId="14100"/>
          <ac:spMkLst>
            <pc:docMk/>
            <pc:sldMk cId="1179069661" sldId="883"/>
            <ac:spMk id="8" creationId="{58A8B636-1217-5D77-B979-BA72615123BC}"/>
          </ac:spMkLst>
        </pc:spChg>
        <pc:picChg chg="add mod ord">
          <ac:chgData name="Kreuger, D.C.C. (Donny)" userId="df2a7d7a-1fdf-4cb3-a768-e66a34c257c9" providerId="ADAL" clId="{937493A4-F4DB-43C4-A255-5F493CA536CF}" dt="2026-02-11T16:12:22.482" v="470" actId="1076"/>
          <ac:picMkLst>
            <pc:docMk/>
            <pc:sldMk cId="1179069661" sldId="883"/>
            <ac:picMk id="20" creationId="{33C0488F-CB47-EE35-BF59-A99F631B3594}"/>
          </ac:picMkLst>
        </pc:picChg>
        <pc:picChg chg="add mod ord modCrop">
          <ac:chgData name="Kreuger, D.C.C. (Donny)" userId="df2a7d7a-1fdf-4cb3-a768-e66a34c257c9" providerId="ADAL" clId="{937493A4-F4DB-43C4-A255-5F493CA536CF}" dt="2026-02-11T16:13:14.367" v="483" actId="167"/>
          <ac:picMkLst>
            <pc:docMk/>
            <pc:sldMk cId="1179069661" sldId="883"/>
            <ac:picMk id="22" creationId="{B6B368F9-4C4A-B766-84C3-122CB19910D5}"/>
          </ac:picMkLst>
        </pc:picChg>
        <pc:cxnChg chg="mod">
          <ac:chgData name="Kreuger, D.C.C. (Donny)" userId="df2a7d7a-1fdf-4cb3-a768-e66a34c257c9" providerId="ADAL" clId="{937493A4-F4DB-43C4-A255-5F493CA536CF}" dt="2026-02-11T16:13:31.088" v="486" actId="1076"/>
          <ac:cxnSpMkLst>
            <pc:docMk/>
            <pc:sldMk cId="1179069661" sldId="883"/>
            <ac:cxnSpMk id="10" creationId="{4FC0561F-BB94-F65E-0769-B16E898302CD}"/>
          </ac:cxnSpMkLst>
        </pc:cxnChg>
      </pc:sldChg>
      <pc:sldChg chg="modSp mod">
        <pc:chgData name="Kreuger, D.C.C. (Donny)" userId="df2a7d7a-1fdf-4cb3-a768-e66a34c257c9" providerId="ADAL" clId="{937493A4-F4DB-43C4-A255-5F493CA536CF}" dt="2026-02-11T16:09:19.405" v="428" actId="1076"/>
        <pc:sldMkLst>
          <pc:docMk/>
          <pc:sldMk cId="3190939879" sldId="884"/>
        </pc:sldMkLst>
        <pc:spChg chg="mod">
          <ac:chgData name="Kreuger, D.C.C. (Donny)" userId="df2a7d7a-1fdf-4cb3-a768-e66a34c257c9" providerId="ADAL" clId="{937493A4-F4DB-43C4-A255-5F493CA536CF}" dt="2026-02-11T16:09:19.405" v="428" actId="1076"/>
          <ac:spMkLst>
            <pc:docMk/>
            <pc:sldMk cId="3190939879" sldId="884"/>
            <ac:spMk id="2" creationId="{462DE1AC-D211-ADC6-C1FC-3AEAD31C84F3}"/>
          </ac:spMkLst>
        </pc:spChg>
        <pc:picChg chg="mod">
          <ac:chgData name="Kreuger, D.C.C. (Donny)" userId="df2a7d7a-1fdf-4cb3-a768-e66a34c257c9" providerId="ADAL" clId="{937493A4-F4DB-43C4-A255-5F493CA536CF}" dt="2026-02-11T16:08:35.936" v="427" actId="14100"/>
          <ac:picMkLst>
            <pc:docMk/>
            <pc:sldMk cId="3190939879" sldId="884"/>
            <ac:picMk id="5" creationId="{B1EE6AA9-E6A9-61E7-E7D2-D3309065F67F}"/>
          </ac:picMkLst>
        </pc:picChg>
      </pc:sldChg>
      <pc:sldChg chg="modNotesTx">
        <pc:chgData name="Kreuger, D.C.C. (Donny)" userId="df2a7d7a-1fdf-4cb3-a768-e66a34c257c9" providerId="ADAL" clId="{937493A4-F4DB-43C4-A255-5F493CA536CF}" dt="2026-02-13T16:01:18.894" v="620" actId="20577"/>
        <pc:sldMkLst>
          <pc:docMk/>
          <pc:sldMk cId="2576951308" sldId="889"/>
        </pc:sldMkLst>
      </pc:sldChg>
      <pc:sldChg chg="modSp mod">
        <pc:chgData name="Kreuger, D.C.C. (Donny)" userId="df2a7d7a-1fdf-4cb3-a768-e66a34c257c9" providerId="ADAL" clId="{937493A4-F4DB-43C4-A255-5F493CA536CF}" dt="2026-02-11T15:42:29.042" v="283" actId="207"/>
        <pc:sldMkLst>
          <pc:docMk/>
          <pc:sldMk cId="3130101334" sldId="6768"/>
        </pc:sldMkLst>
        <pc:spChg chg="mod">
          <ac:chgData name="Kreuger, D.C.C. (Donny)" userId="df2a7d7a-1fdf-4cb3-a768-e66a34c257c9" providerId="ADAL" clId="{937493A4-F4DB-43C4-A255-5F493CA536CF}" dt="2026-02-11T15:42:29.042" v="283" actId="207"/>
          <ac:spMkLst>
            <pc:docMk/>
            <pc:sldMk cId="3130101334" sldId="6768"/>
            <ac:spMk id="2" creationId="{864BBB0E-7CAD-9F31-AB15-5E20B914A878}"/>
          </ac:spMkLst>
        </pc:spChg>
      </pc:sldChg>
      <pc:sldChg chg="modSp mod">
        <pc:chgData name="Kreuger, D.C.C. (Donny)" userId="df2a7d7a-1fdf-4cb3-a768-e66a34c257c9" providerId="ADAL" clId="{937493A4-F4DB-43C4-A255-5F493CA536CF}" dt="2026-02-11T15:42:35.452" v="284" actId="207"/>
        <pc:sldMkLst>
          <pc:docMk/>
          <pc:sldMk cId="2104675983" sldId="6769"/>
        </pc:sldMkLst>
        <pc:spChg chg="mod">
          <ac:chgData name="Kreuger, D.C.C. (Donny)" userId="df2a7d7a-1fdf-4cb3-a768-e66a34c257c9" providerId="ADAL" clId="{937493A4-F4DB-43C4-A255-5F493CA536CF}" dt="2026-02-11T15:42:35.452" v="284" actId="207"/>
          <ac:spMkLst>
            <pc:docMk/>
            <pc:sldMk cId="2104675983" sldId="6769"/>
            <ac:spMk id="2" creationId="{F931A96C-FF74-DE63-95DB-A97CAE20A97D}"/>
          </ac:spMkLst>
        </pc:spChg>
      </pc:sldChg>
      <pc:sldChg chg="modSp mod">
        <pc:chgData name="Kreuger, D.C.C. (Donny)" userId="df2a7d7a-1fdf-4cb3-a768-e66a34c257c9" providerId="ADAL" clId="{937493A4-F4DB-43C4-A255-5F493CA536CF}" dt="2026-02-11T15:43:39.656" v="300" actId="1076"/>
        <pc:sldMkLst>
          <pc:docMk/>
          <pc:sldMk cId="1189669717" sldId="6773"/>
        </pc:sldMkLst>
        <pc:picChg chg="mod">
          <ac:chgData name="Kreuger, D.C.C. (Donny)" userId="df2a7d7a-1fdf-4cb3-a768-e66a34c257c9" providerId="ADAL" clId="{937493A4-F4DB-43C4-A255-5F493CA536CF}" dt="2026-02-11T15:43:33.903" v="298" actId="1076"/>
          <ac:picMkLst>
            <pc:docMk/>
            <pc:sldMk cId="1189669717" sldId="6773"/>
            <ac:picMk id="9" creationId="{1595FEC1-6922-20EA-A20B-4A2061AEBFD7}"/>
          </ac:picMkLst>
        </pc:picChg>
        <pc:picChg chg="mod">
          <ac:chgData name="Kreuger, D.C.C. (Donny)" userId="df2a7d7a-1fdf-4cb3-a768-e66a34c257c9" providerId="ADAL" clId="{937493A4-F4DB-43C4-A255-5F493CA536CF}" dt="2026-02-11T15:43:11.191" v="287" actId="1076"/>
          <ac:picMkLst>
            <pc:docMk/>
            <pc:sldMk cId="1189669717" sldId="6773"/>
            <ac:picMk id="10" creationId="{F23BF530-0503-157E-600B-A1D15A05821B}"/>
          </ac:picMkLst>
        </pc:picChg>
        <pc:picChg chg="mod">
          <ac:chgData name="Kreuger, D.C.C. (Donny)" userId="df2a7d7a-1fdf-4cb3-a768-e66a34c257c9" providerId="ADAL" clId="{937493A4-F4DB-43C4-A255-5F493CA536CF}" dt="2026-02-11T15:43:29.633" v="297" actId="1076"/>
          <ac:picMkLst>
            <pc:docMk/>
            <pc:sldMk cId="1189669717" sldId="6773"/>
            <ac:picMk id="11" creationId="{1D8731D8-23B2-A5A9-A8C2-E93CE1D1C0F5}"/>
          </ac:picMkLst>
        </pc:picChg>
        <pc:picChg chg="mod">
          <ac:chgData name="Kreuger, D.C.C. (Donny)" userId="df2a7d7a-1fdf-4cb3-a768-e66a34c257c9" providerId="ADAL" clId="{937493A4-F4DB-43C4-A255-5F493CA536CF}" dt="2026-02-11T15:43:13.841" v="288" actId="14100"/>
          <ac:picMkLst>
            <pc:docMk/>
            <pc:sldMk cId="1189669717" sldId="6773"/>
            <ac:picMk id="12" creationId="{B98377AF-BE1A-7A5D-7735-4A2033F7055D}"/>
          </ac:picMkLst>
        </pc:picChg>
        <pc:picChg chg="mod">
          <ac:chgData name="Kreuger, D.C.C. (Donny)" userId="df2a7d7a-1fdf-4cb3-a768-e66a34c257c9" providerId="ADAL" clId="{937493A4-F4DB-43C4-A255-5F493CA536CF}" dt="2026-02-11T15:43:21.906" v="293" actId="1076"/>
          <ac:picMkLst>
            <pc:docMk/>
            <pc:sldMk cId="1189669717" sldId="6773"/>
            <ac:picMk id="13" creationId="{5B805E04-B470-6DFD-641E-5A152072CE26}"/>
          </ac:picMkLst>
        </pc:picChg>
        <pc:picChg chg="mod">
          <ac:chgData name="Kreuger, D.C.C. (Donny)" userId="df2a7d7a-1fdf-4cb3-a768-e66a34c257c9" providerId="ADAL" clId="{937493A4-F4DB-43C4-A255-5F493CA536CF}" dt="2026-02-11T15:43:22.992" v="294" actId="1076"/>
          <ac:picMkLst>
            <pc:docMk/>
            <pc:sldMk cId="1189669717" sldId="6773"/>
            <ac:picMk id="14" creationId="{7D5D077C-1B99-4E2E-FFEF-85229EAF31B7}"/>
          </ac:picMkLst>
        </pc:picChg>
        <pc:picChg chg="mod">
          <ac:chgData name="Kreuger, D.C.C. (Donny)" userId="df2a7d7a-1fdf-4cb3-a768-e66a34c257c9" providerId="ADAL" clId="{937493A4-F4DB-43C4-A255-5F493CA536CF}" dt="2026-02-11T15:43:09.448" v="286" actId="1076"/>
          <ac:picMkLst>
            <pc:docMk/>
            <pc:sldMk cId="1189669717" sldId="6773"/>
            <ac:picMk id="15" creationId="{7DB2644B-F289-9017-F2E9-7D59E2C2178C}"/>
          </ac:picMkLst>
        </pc:picChg>
        <pc:picChg chg="mod">
          <ac:chgData name="Kreuger, D.C.C. (Donny)" userId="df2a7d7a-1fdf-4cb3-a768-e66a34c257c9" providerId="ADAL" clId="{937493A4-F4DB-43C4-A255-5F493CA536CF}" dt="2026-02-11T15:43:39.656" v="300" actId="1076"/>
          <ac:picMkLst>
            <pc:docMk/>
            <pc:sldMk cId="1189669717" sldId="6773"/>
            <ac:picMk id="16" creationId="{2B34C039-F92E-3C93-8286-7B3FFC6F6FED}"/>
          </ac:picMkLst>
        </pc:picChg>
        <pc:picChg chg="mod">
          <ac:chgData name="Kreuger, D.C.C. (Donny)" userId="df2a7d7a-1fdf-4cb3-a768-e66a34c257c9" providerId="ADAL" clId="{937493A4-F4DB-43C4-A255-5F493CA536CF}" dt="2026-02-11T15:43:36.473" v="299" actId="1076"/>
          <ac:picMkLst>
            <pc:docMk/>
            <pc:sldMk cId="1189669717" sldId="6773"/>
            <ac:picMk id="18" creationId="{B0CD2CB7-F002-C127-ADA9-C1494718D011}"/>
          </ac:picMkLst>
        </pc:picChg>
      </pc:sldChg>
      <pc:sldChg chg="modAnim">
        <pc:chgData name="Kreuger, D.C.C. (Donny)" userId="df2a7d7a-1fdf-4cb3-a768-e66a34c257c9" providerId="ADAL" clId="{937493A4-F4DB-43C4-A255-5F493CA536CF}" dt="2026-02-11T13:44:31.908" v="19"/>
        <pc:sldMkLst>
          <pc:docMk/>
          <pc:sldMk cId="1294089458" sldId="6775"/>
        </pc:sldMkLst>
      </pc:sldChg>
      <pc:sldChg chg="modSp mod modAnim">
        <pc:chgData name="Kreuger, D.C.C. (Donny)" userId="df2a7d7a-1fdf-4cb3-a768-e66a34c257c9" providerId="ADAL" clId="{937493A4-F4DB-43C4-A255-5F493CA536CF}" dt="2026-02-11T15:49:59.681" v="364"/>
        <pc:sldMkLst>
          <pc:docMk/>
          <pc:sldMk cId="651274603" sldId="6778"/>
        </pc:sldMkLst>
        <pc:spChg chg="mod">
          <ac:chgData name="Kreuger, D.C.C. (Donny)" userId="df2a7d7a-1fdf-4cb3-a768-e66a34c257c9" providerId="ADAL" clId="{937493A4-F4DB-43C4-A255-5F493CA536CF}" dt="2026-02-11T15:27:51.052" v="276" actId="207"/>
          <ac:spMkLst>
            <pc:docMk/>
            <pc:sldMk cId="651274603" sldId="6778"/>
            <ac:spMk id="2" creationId="{E41EEFB6-70E8-1A4C-45CD-7550D7362B27}"/>
          </ac:spMkLst>
        </pc:spChg>
      </pc:sldChg>
      <pc:sldChg chg="modSp mod">
        <pc:chgData name="Kreuger, D.C.C. (Donny)" userId="df2a7d7a-1fdf-4cb3-a768-e66a34c257c9" providerId="ADAL" clId="{937493A4-F4DB-43C4-A255-5F493CA536CF}" dt="2026-02-11T16:21:18.119" v="523" actId="1076"/>
        <pc:sldMkLst>
          <pc:docMk/>
          <pc:sldMk cId="2219548610" sldId="6779"/>
        </pc:sldMkLst>
        <pc:spChg chg="mod">
          <ac:chgData name="Kreuger, D.C.C. (Donny)" userId="df2a7d7a-1fdf-4cb3-a768-e66a34c257c9" providerId="ADAL" clId="{937493A4-F4DB-43C4-A255-5F493CA536CF}" dt="2026-02-11T16:21:18.119" v="523" actId="1076"/>
          <ac:spMkLst>
            <pc:docMk/>
            <pc:sldMk cId="2219548610" sldId="6779"/>
            <ac:spMk id="2" creationId="{95C0B8D5-7A9B-2ECF-8E26-46749050B66C}"/>
          </ac:spMkLst>
        </pc:spChg>
      </pc:sldChg>
      <pc:sldChg chg="modSp mod">
        <pc:chgData name="Kreuger, D.C.C. (Donny)" userId="df2a7d7a-1fdf-4cb3-a768-e66a34c257c9" providerId="ADAL" clId="{937493A4-F4DB-43C4-A255-5F493CA536CF}" dt="2026-02-11T16:21:24.518" v="524" actId="404"/>
        <pc:sldMkLst>
          <pc:docMk/>
          <pc:sldMk cId="2598857567" sldId="6780"/>
        </pc:sldMkLst>
        <pc:spChg chg="mod">
          <ac:chgData name="Kreuger, D.C.C. (Donny)" userId="df2a7d7a-1fdf-4cb3-a768-e66a34c257c9" providerId="ADAL" clId="{937493A4-F4DB-43C4-A255-5F493CA536CF}" dt="2026-02-11T16:21:24.518" v="524" actId="404"/>
          <ac:spMkLst>
            <pc:docMk/>
            <pc:sldMk cId="2598857567" sldId="6780"/>
            <ac:spMk id="2" creationId="{B885E0D2-5999-8F2E-5FD3-27A8380EE890}"/>
          </ac:spMkLst>
        </pc:spChg>
      </pc:sldChg>
      <pc:sldChg chg="modSp mod">
        <pc:chgData name="Kreuger, D.C.C. (Donny)" userId="df2a7d7a-1fdf-4cb3-a768-e66a34c257c9" providerId="ADAL" clId="{937493A4-F4DB-43C4-A255-5F493CA536CF}" dt="2026-02-11T16:21:29.624" v="525" actId="404"/>
        <pc:sldMkLst>
          <pc:docMk/>
          <pc:sldMk cId="3059946566" sldId="6781"/>
        </pc:sldMkLst>
        <pc:spChg chg="mod">
          <ac:chgData name="Kreuger, D.C.C. (Donny)" userId="df2a7d7a-1fdf-4cb3-a768-e66a34c257c9" providerId="ADAL" clId="{937493A4-F4DB-43C4-A255-5F493CA536CF}" dt="2026-02-11T16:21:29.624" v="525" actId="404"/>
          <ac:spMkLst>
            <pc:docMk/>
            <pc:sldMk cId="3059946566" sldId="6781"/>
            <ac:spMk id="2" creationId="{EC39C83C-8D2A-BC37-F999-F1F378A6946D}"/>
          </ac:spMkLst>
        </pc:spChg>
        <pc:spChg chg="mod">
          <ac:chgData name="Kreuger, D.C.C. (Donny)" userId="df2a7d7a-1fdf-4cb3-a768-e66a34c257c9" providerId="ADAL" clId="{937493A4-F4DB-43C4-A255-5F493CA536CF}" dt="2026-02-11T15:52:08.579" v="372" actId="5793"/>
          <ac:spMkLst>
            <pc:docMk/>
            <pc:sldMk cId="3059946566" sldId="6781"/>
            <ac:spMk id="3" creationId="{F7BE3199-165C-8B3C-AD34-EB26AAA09BB7}"/>
          </ac:spMkLst>
        </pc:spChg>
      </pc:sldChg>
      <pc:sldChg chg="modSp mod">
        <pc:chgData name="Kreuger, D.C.C. (Donny)" userId="df2a7d7a-1fdf-4cb3-a768-e66a34c257c9" providerId="ADAL" clId="{937493A4-F4DB-43C4-A255-5F493CA536CF}" dt="2026-02-11T16:21:34.818" v="526" actId="404"/>
        <pc:sldMkLst>
          <pc:docMk/>
          <pc:sldMk cId="611966732" sldId="6782"/>
        </pc:sldMkLst>
        <pc:spChg chg="mod">
          <ac:chgData name="Kreuger, D.C.C. (Donny)" userId="df2a7d7a-1fdf-4cb3-a768-e66a34c257c9" providerId="ADAL" clId="{937493A4-F4DB-43C4-A255-5F493CA536CF}" dt="2026-02-11T16:21:34.818" v="526" actId="404"/>
          <ac:spMkLst>
            <pc:docMk/>
            <pc:sldMk cId="611966732" sldId="6782"/>
            <ac:spMk id="2" creationId="{01D24121-5881-E733-D21F-C1975FB08661}"/>
          </ac:spMkLst>
        </pc:spChg>
      </pc:sldChg>
      <pc:sldChg chg="modSp mod modAnim modNotesTx">
        <pc:chgData name="Kreuger, D.C.C. (Donny)" userId="df2a7d7a-1fdf-4cb3-a768-e66a34c257c9" providerId="ADAL" clId="{937493A4-F4DB-43C4-A255-5F493CA536CF}" dt="2026-02-11T20:20:56.285" v="589"/>
        <pc:sldMkLst>
          <pc:docMk/>
          <pc:sldMk cId="1676843820" sldId="6783"/>
        </pc:sldMkLst>
        <pc:spChg chg="mod">
          <ac:chgData name="Kreuger, D.C.C. (Donny)" userId="df2a7d7a-1fdf-4cb3-a768-e66a34c257c9" providerId="ADAL" clId="{937493A4-F4DB-43C4-A255-5F493CA536CF}" dt="2026-02-11T15:28:17.269" v="279" actId="207"/>
          <ac:spMkLst>
            <pc:docMk/>
            <pc:sldMk cId="1676843820" sldId="6783"/>
            <ac:spMk id="2" creationId="{82E81927-1C6E-4DF5-1229-0D43B8BA704D}"/>
          </ac:spMkLst>
        </pc:spChg>
      </pc:sldChg>
      <pc:sldChg chg="addSp delSp modSp mod modNotesTx">
        <pc:chgData name="Kreuger, D.C.C. (Donny)" userId="df2a7d7a-1fdf-4cb3-a768-e66a34c257c9" providerId="ADAL" clId="{937493A4-F4DB-43C4-A255-5F493CA536CF}" dt="2026-02-11T16:22:02.450" v="527" actId="14100"/>
        <pc:sldMkLst>
          <pc:docMk/>
          <pc:sldMk cId="1165689015" sldId="6784"/>
        </pc:sldMkLst>
        <pc:picChg chg="add mod">
          <ac:chgData name="Kreuger, D.C.C. (Donny)" userId="df2a7d7a-1fdf-4cb3-a768-e66a34c257c9" providerId="ADAL" clId="{937493A4-F4DB-43C4-A255-5F493CA536CF}" dt="2026-02-11T16:22:02.450" v="527" actId="14100"/>
          <ac:picMkLst>
            <pc:docMk/>
            <pc:sldMk cId="1165689015" sldId="6784"/>
            <ac:picMk id="4" creationId="{969D3586-6040-1FAD-750C-AD5CBDEEF62A}"/>
          </ac:picMkLst>
        </pc:picChg>
      </pc:sldChg>
      <pc:sldChg chg="modSp mod modAnim modNotesTx">
        <pc:chgData name="Kreuger, D.C.C. (Donny)" userId="df2a7d7a-1fdf-4cb3-a768-e66a34c257c9" providerId="ADAL" clId="{937493A4-F4DB-43C4-A255-5F493CA536CF}" dt="2026-02-11T15:28:26.284" v="280" actId="207"/>
        <pc:sldMkLst>
          <pc:docMk/>
          <pc:sldMk cId="1863289804" sldId="6785"/>
        </pc:sldMkLst>
        <pc:spChg chg="mod">
          <ac:chgData name="Kreuger, D.C.C. (Donny)" userId="df2a7d7a-1fdf-4cb3-a768-e66a34c257c9" providerId="ADAL" clId="{937493A4-F4DB-43C4-A255-5F493CA536CF}" dt="2026-02-11T15:28:26.284" v="280" actId="207"/>
          <ac:spMkLst>
            <pc:docMk/>
            <pc:sldMk cId="1863289804" sldId="6785"/>
            <ac:spMk id="2" creationId="{54C860F9-00F0-0248-E085-DA2F588DE1BB}"/>
          </ac:spMkLst>
        </pc:spChg>
      </pc:sldChg>
      <pc:sldChg chg="delSp modSp mod">
        <pc:chgData name="Kreuger, D.C.C. (Donny)" userId="df2a7d7a-1fdf-4cb3-a768-e66a34c257c9" providerId="ADAL" clId="{937493A4-F4DB-43C4-A255-5F493CA536CF}" dt="2026-02-11T20:30:42.353" v="590" actId="478"/>
        <pc:sldMkLst>
          <pc:docMk/>
          <pc:sldMk cId="2468579552" sldId="6786"/>
        </pc:sldMkLst>
        <pc:picChg chg="mod">
          <ac:chgData name="Kreuger, D.C.C. (Donny)" userId="df2a7d7a-1fdf-4cb3-a768-e66a34c257c9" providerId="ADAL" clId="{937493A4-F4DB-43C4-A255-5F493CA536CF}" dt="2026-02-11T16:00:55.950" v="383" actId="1076"/>
          <ac:picMkLst>
            <pc:docMk/>
            <pc:sldMk cId="2468579552" sldId="6786"/>
            <ac:picMk id="7" creationId="{250745C4-DBF5-70DB-BE99-DBABF7FFD8B1}"/>
          </ac:picMkLst>
        </pc:picChg>
      </pc:sldChg>
      <pc:sldChg chg="modSp mod">
        <pc:chgData name="Kreuger, D.C.C. (Donny)" userId="df2a7d7a-1fdf-4cb3-a768-e66a34c257c9" providerId="ADAL" clId="{937493A4-F4DB-43C4-A255-5F493CA536CF}" dt="2026-02-11T16:32:02.506" v="587" actId="20577"/>
        <pc:sldMkLst>
          <pc:docMk/>
          <pc:sldMk cId="1869159933" sldId="6792"/>
        </pc:sldMkLst>
        <pc:spChg chg="mod">
          <ac:chgData name="Kreuger, D.C.C. (Donny)" userId="df2a7d7a-1fdf-4cb3-a768-e66a34c257c9" providerId="ADAL" clId="{937493A4-F4DB-43C4-A255-5F493CA536CF}" dt="2026-02-11T16:32:02.506" v="587" actId="20577"/>
          <ac:spMkLst>
            <pc:docMk/>
            <pc:sldMk cId="1869159933" sldId="6792"/>
            <ac:spMk id="3" creationId="{12626D96-AF97-64F1-51A7-C86891DD4AD0}"/>
          </ac:spMkLst>
        </pc:spChg>
      </pc:sldChg>
      <pc:sldChg chg="modSp mod">
        <pc:chgData name="Kreuger, D.C.C. (Donny)" userId="df2a7d7a-1fdf-4cb3-a768-e66a34c257c9" providerId="ADAL" clId="{937493A4-F4DB-43C4-A255-5F493CA536CF}" dt="2026-02-11T15:49:51.864" v="363" actId="20577"/>
        <pc:sldMkLst>
          <pc:docMk/>
          <pc:sldMk cId="3967506660" sldId="6794"/>
        </pc:sldMkLst>
        <pc:spChg chg="mod">
          <ac:chgData name="Kreuger, D.C.C. (Donny)" userId="df2a7d7a-1fdf-4cb3-a768-e66a34c257c9" providerId="ADAL" clId="{937493A4-F4DB-43C4-A255-5F493CA536CF}" dt="2026-02-11T15:49:51.864" v="363" actId="20577"/>
          <ac:spMkLst>
            <pc:docMk/>
            <pc:sldMk cId="3967506660" sldId="6794"/>
            <ac:spMk id="2" creationId="{0205F54D-9F02-68EE-112F-60FA7E9F1B9C}"/>
          </ac:spMkLst>
        </pc:spChg>
        <pc:spChg chg="mod">
          <ac:chgData name="Kreuger, D.C.C. (Donny)" userId="df2a7d7a-1fdf-4cb3-a768-e66a34c257c9" providerId="ADAL" clId="{937493A4-F4DB-43C4-A255-5F493CA536CF}" dt="2026-02-11T15:49:39.483" v="357" actId="20577"/>
          <ac:spMkLst>
            <pc:docMk/>
            <pc:sldMk cId="3967506660" sldId="6794"/>
            <ac:spMk id="3" creationId="{526D8729-CAD6-D7F5-C39B-562BA7C44DA2}"/>
          </ac:spMkLst>
        </pc:spChg>
      </pc:sldChg>
      <pc:sldChg chg="modSp del mod">
        <pc:chgData name="Kreuger, D.C.C. (Donny)" userId="df2a7d7a-1fdf-4cb3-a768-e66a34c257c9" providerId="ADAL" clId="{937493A4-F4DB-43C4-A255-5F493CA536CF}" dt="2026-02-11T15:05:50.647" v="22" actId="47"/>
        <pc:sldMkLst>
          <pc:docMk/>
          <pc:sldMk cId="2719195338" sldId="6799"/>
        </pc:sldMkLst>
      </pc:sldChg>
      <pc:sldChg chg="modSp del mod">
        <pc:chgData name="Kreuger, D.C.C. (Donny)" userId="df2a7d7a-1fdf-4cb3-a768-e66a34c257c9" providerId="ADAL" clId="{937493A4-F4DB-43C4-A255-5F493CA536CF}" dt="2026-02-11T15:05:49.410" v="21" actId="47"/>
        <pc:sldMkLst>
          <pc:docMk/>
          <pc:sldMk cId="3236211726" sldId="6802"/>
        </pc:sldMkLst>
      </pc:sldChg>
      <pc:sldChg chg="modSp mod">
        <pc:chgData name="Kreuger, D.C.C. (Donny)" userId="df2a7d7a-1fdf-4cb3-a768-e66a34c257c9" providerId="ADAL" clId="{937493A4-F4DB-43C4-A255-5F493CA536CF}" dt="2026-02-11T15:28:11.348" v="278" actId="207"/>
        <pc:sldMkLst>
          <pc:docMk/>
          <pc:sldMk cId="2177968378" sldId="6805"/>
        </pc:sldMkLst>
        <pc:spChg chg="mod">
          <ac:chgData name="Kreuger, D.C.C. (Donny)" userId="df2a7d7a-1fdf-4cb3-a768-e66a34c257c9" providerId="ADAL" clId="{937493A4-F4DB-43C4-A255-5F493CA536CF}" dt="2026-02-11T15:28:11.348" v="278" actId="207"/>
          <ac:spMkLst>
            <pc:docMk/>
            <pc:sldMk cId="2177968378" sldId="6805"/>
            <ac:spMk id="20" creationId="{6C80070C-BBDD-C4A7-604D-FE147CB5951B}"/>
          </ac:spMkLst>
        </pc:spChg>
      </pc:sldChg>
      <pc:sldChg chg="modSp mod modAnim modNotesTx">
        <pc:chgData name="Kreuger, D.C.C. (Donny)" userId="df2a7d7a-1fdf-4cb3-a768-e66a34c257c9" providerId="ADAL" clId="{937493A4-F4DB-43C4-A255-5F493CA536CF}" dt="2026-02-12T17:05:44.667" v="619"/>
        <pc:sldMkLst>
          <pc:docMk/>
          <pc:sldMk cId="3721595767" sldId="6806"/>
        </pc:sldMkLst>
        <pc:spChg chg="mod">
          <ac:chgData name="Kreuger, D.C.C. (Donny)" userId="df2a7d7a-1fdf-4cb3-a768-e66a34c257c9" providerId="ADAL" clId="{937493A4-F4DB-43C4-A255-5F493CA536CF}" dt="2026-02-12T17:04:58.454" v="617" actId="20577"/>
          <ac:spMkLst>
            <pc:docMk/>
            <pc:sldMk cId="3721595767" sldId="6806"/>
            <ac:spMk id="2" creationId="{08959BA1-4354-69B4-873F-CDEA7CE35C92}"/>
          </ac:spMkLst>
        </pc:spChg>
      </pc:sldChg>
      <pc:sldChg chg="modSp mod modAnim modNotesTx">
        <pc:chgData name="Kreuger, D.C.C. (Donny)" userId="df2a7d7a-1fdf-4cb3-a768-e66a34c257c9" providerId="ADAL" clId="{937493A4-F4DB-43C4-A255-5F493CA536CF}" dt="2026-02-11T16:00:09.514" v="382"/>
        <pc:sldMkLst>
          <pc:docMk/>
          <pc:sldMk cId="3999146827" sldId="6808"/>
        </pc:sldMkLst>
        <pc:spChg chg="mod">
          <ac:chgData name="Kreuger, D.C.C. (Donny)" userId="df2a7d7a-1fdf-4cb3-a768-e66a34c257c9" providerId="ADAL" clId="{937493A4-F4DB-43C4-A255-5F493CA536CF}" dt="2026-02-11T15:28:45.155" v="282" actId="207"/>
          <ac:spMkLst>
            <pc:docMk/>
            <pc:sldMk cId="3999146827" sldId="6808"/>
            <ac:spMk id="2" creationId="{FCFF6066-BF4C-4BB6-5E5D-FAA51A859AE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27102-09B7-449E-92BD-25A0F753B81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D0F2BB-CA12-4D81-AF66-FC664491F0C6}">
      <dgm:prSet/>
      <dgm:spPr/>
      <dgm:t>
        <a:bodyPr/>
        <a:lstStyle/>
        <a:p>
          <a:r>
            <a:rPr lang="nl-NL" dirty="0"/>
            <a:t>1) Administratieve informatie </a:t>
          </a:r>
          <a:endParaRPr lang="en-US" dirty="0"/>
        </a:p>
      </dgm:t>
    </dgm:pt>
    <dgm:pt modelId="{92B48E1E-EDA0-4380-89D5-BC9386141CD3}" type="parTrans" cxnId="{391F3D1E-338D-4297-9E70-70D6097BD785}">
      <dgm:prSet/>
      <dgm:spPr/>
      <dgm:t>
        <a:bodyPr/>
        <a:lstStyle/>
        <a:p>
          <a:endParaRPr lang="en-US"/>
        </a:p>
      </dgm:t>
    </dgm:pt>
    <dgm:pt modelId="{E018F984-A3BA-4E23-8A9C-1CF07A4802EB}" type="sibTrans" cxnId="{391F3D1E-338D-4297-9E70-70D6097BD785}">
      <dgm:prSet/>
      <dgm:spPr/>
      <dgm:t>
        <a:bodyPr/>
        <a:lstStyle/>
        <a:p>
          <a:endParaRPr lang="en-US"/>
        </a:p>
      </dgm:t>
    </dgm:pt>
    <dgm:pt modelId="{1B2DE52D-DD67-4F24-A15B-D39F230F67B1}">
      <dgm:prSet/>
      <dgm:spPr/>
      <dgm:t>
        <a:bodyPr/>
        <a:lstStyle/>
        <a:p>
          <a:r>
            <a:rPr lang="nl-NL" dirty="0"/>
            <a:t>2) Overzicht re-integratie werknemer </a:t>
          </a:r>
          <a:endParaRPr lang="en-US" dirty="0"/>
        </a:p>
      </dgm:t>
    </dgm:pt>
    <dgm:pt modelId="{03862252-EA5B-4E2A-9C56-23A6927BB7CE}" type="parTrans" cxnId="{1D3089A8-CED8-4806-A84E-8B92A949946A}">
      <dgm:prSet/>
      <dgm:spPr/>
      <dgm:t>
        <a:bodyPr/>
        <a:lstStyle/>
        <a:p>
          <a:endParaRPr lang="en-US"/>
        </a:p>
      </dgm:t>
    </dgm:pt>
    <dgm:pt modelId="{23FDAC23-CA92-4CE7-98D2-E70767D1CA44}" type="sibTrans" cxnId="{1D3089A8-CED8-4806-A84E-8B92A949946A}">
      <dgm:prSet/>
      <dgm:spPr/>
      <dgm:t>
        <a:bodyPr/>
        <a:lstStyle/>
        <a:p>
          <a:endParaRPr lang="en-US"/>
        </a:p>
      </dgm:t>
    </dgm:pt>
    <dgm:pt modelId="{430A89A0-337F-498F-9F5E-5FD2A52E6FF8}">
      <dgm:prSet/>
      <dgm:spPr/>
      <dgm:t>
        <a:bodyPr/>
        <a:lstStyle/>
        <a:p>
          <a:r>
            <a:rPr lang="nl-NL" dirty="0"/>
            <a:t>3) Arbeidsbelastbaarheid en Re-integratiemogelijkheden </a:t>
          </a:r>
          <a:endParaRPr lang="en-US" dirty="0"/>
        </a:p>
      </dgm:t>
    </dgm:pt>
    <dgm:pt modelId="{50EA19C1-292C-47CD-A424-44F6007A9367}" type="parTrans" cxnId="{A14759FF-1D63-4F0D-99EF-64ABAB1C0C7C}">
      <dgm:prSet/>
      <dgm:spPr/>
      <dgm:t>
        <a:bodyPr/>
        <a:lstStyle/>
        <a:p>
          <a:endParaRPr lang="en-US"/>
        </a:p>
      </dgm:t>
    </dgm:pt>
    <dgm:pt modelId="{ED73FB48-6FD5-46D2-9865-B787516EBDA0}" type="sibTrans" cxnId="{A14759FF-1D63-4F0D-99EF-64ABAB1C0C7C}">
      <dgm:prSet/>
      <dgm:spPr/>
      <dgm:t>
        <a:bodyPr/>
        <a:lstStyle/>
        <a:p>
          <a:endParaRPr lang="en-US"/>
        </a:p>
      </dgm:t>
    </dgm:pt>
    <dgm:pt modelId="{697AEB84-7D94-4074-86F5-A032C469DFFE}">
      <dgm:prSet/>
      <dgm:spPr/>
      <dgm:t>
        <a:bodyPr/>
        <a:lstStyle/>
        <a:p>
          <a:endParaRPr lang="en-US" dirty="0"/>
        </a:p>
      </dgm:t>
    </dgm:pt>
    <dgm:pt modelId="{AE2F1A81-39BB-4B21-82BD-748FA0CF5AA6}" type="parTrans" cxnId="{ED5A3B68-69BC-4ADC-93CD-E2755298353F}">
      <dgm:prSet/>
      <dgm:spPr/>
      <dgm:t>
        <a:bodyPr/>
        <a:lstStyle/>
        <a:p>
          <a:endParaRPr lang="en-US"/>
        </a:p>
      </dgm:t>
    </dgm:pt>
    <dgm:pt modelId="{93FC9086-2340-4DAA-86F7-F0A9B8CF6DDE}" type="sibTrans" cxnId="{ED5A3B68-69BC-4ADC-93CD-E2755298353F}">
      <dgm:prSet/>
      <dgm:spPr/>
      <dgm:t>
        <a:bodyPr/>
        <a:lstStyle/>
        <a:p>
          <a:endParaRPr lang="en-US"/>
        </a:p>
      </dgm:t>
    </dgm:pt>
    <dgm:pt modelId="{73DFD793-AE0E-416A-BC00-97201CA723AF}">
      <dgm:prSet/>
      <dgm:spPr/>
      <dgm:t>
        <a:bodyPr/>
        <a:lstStyle/>
        <a:p>
          <a:r>
            <a:rPr lang="nl-NL" dirty="0"/>
            <a:t>4) Visie werknemer en werkgever </a:t>
          </a:r>
          <a:endParaRPr lang="en-US" dirty="0"/>
        </a:p>
      </dgm:t>
    </dgm:pt>
    <dgm:pt modelId="{132F1D4A-AC85-4D38-848F-832BC970523A}" type="parTrans" cxnId="{7708A093-0B16-424E-8F4D-20C67213B783}">
      <dgm:prSet/>
      <dgm:spPr/>
      <dgm:t>
        <a:bodyPr/>
        <a:lstStyle/>
        <a:p>
          <a:endParaRPr lang="en-US"/>
        </a:p>
      </dgm:t>
    </dgm:pt>
    <dgm:pt modelId="{1E0E756D-1B06-4C81-ABD1-B043E26113E4}" type="sibTrans" cxnId="{7708A093-0B16-424E-8F4D-20C67213B783}">
      <dgm:prSet/>
      <dgm:spPr/>
      <dgm:t>
        <a:bodyPr/>
        <a:lstStyle/>
        <a:p>
          <a:endParaRPr lang="en-US"/>
        </a:p>
      </dgm:t>
    </dgm:pt>
    <dgm:pt modelId="{FF1CEF84-8541-4693-8251-401FD2418092}">
      <dgm:prSet/>
      <dgm:spPr/>
      <dgm:t>
        <a:bodyPr/>
        <a:lstStyle/>
        <a:p>
          <a:r>
            <a:rPr lang="nl-NL"/>
            <a:t>5) Advies </a:t>
          </a:r>
          <a:endParaRPr lang="en-US"/>
        </a:p>
      </dgm:t>
    </dgm:pt>
    <dgm:pt modelId="{530657A9-558B-4568-ABDD-444539B9E13E}" type="parTrans" cxnId="{CD6E45B7-017B-4FF2-81F0-240DAFF7A28C}">
      <dgm:prSet/>
      <dgm:spPr/>
      <dgm:t>
        <a:bodyPr/>
        <a:lstStyle/>
        <a:p>
          <a:endParaRPr lang="en-US"/>
        </a:p>
      </dgm:t>
    </dgm:pt>
    <dgm:pt modelId="{CE0BE057-E9A3-40E5-AE49-3C6680BFCA5B}" type="sibTrans" cxnId="{CD6E45B7-017B-4FF2-81F0-240DAFF7A28C}">
      <dgm:prSet/>
      <dgm:spPr/>
      <dgm:t>
        <a:bodyPr/>
        <a:lstStyle/>
        <a:p>
          <a:endParaRPr lang="en-US"/>
        </a:p>
      </dgm:t>
    </dgm:pt>
    <dgm:pt modelId="{6EC9A9EC-A5C9-4632-82D8-A98FF5CDBE27}">
      <dgm:prSet/>
      <dgm:spPr/>
      <dgm:t>
        <a:bodyPr/>
        <a:lstStyle/>
        <a:p>
          <a:r>
            <a:rPr lang="nl-NL"/>
            <a:t>6) Overleg</a:t>
          </a:r>
          <a:endParaRPr lang="en-US"/>
        </a:p>
      </dgm:t>
    </dgm:pt>
    <dgm:pt modelId="{4E8A01A0-0126-48D9-96FB-8575FDE743D7}" type="parTrans" cxnId="{D592144A-C2E3-4A80-A29D-BB387E72695F}">
      <dgm:prSet/>
      <dgm:spPr/>
      <dgm:t>
        <a:bodyPr/>
        <a:lstStyle/>
        <a:p>
          <a:endParaRPr lang="en-US"/>
        </a:p>
      </dgm:t>
    </dgm:pt>
    <dgm:pt modelId="{32766CFC-3D6A-43B7-A571-7542A0224C6C}" type="sibTrans" cxnId="{D592144A-C2E3-4A80-A29D-BB387E72695F}">
      <dgm:prSet/>
      <dgm:spPr/>
      <dgm:t>
        <a:bodyPr/>
        <a:lstStyle/>
        <a:p>
          <a:endParaRPr lang="en-US"/>
        </a:p>
      </dgm:t>
    </dgm:pt>
    <dgm:pt modelId="{31B0C2F0-82A7-4A7A-AC1D-20EA92D670F3}" type="pres">
      <dgm:prSet presAssocID="{DED27102-09B7-449E-92BD-25A0F753B81D}" presName="linear" presStyleCnt="0">
        <dgm:presLayoutVars>
          <dgm:animLvl val="lvl"/>
          <dgm:resizeHandles val="exact"/>
        </dgm:presLayoutVars>
      </dgm:prSet>
      <dgm:spPr/>
    </dgm:pt>
    <dgm:pt modelId="{5D8241A7-E1DB-4909-8F70-CF1939D0ABAE}" type="pres">
      <dgm:prSet presAssocID="{66D0F2BB-CA12-4D81-AF66-FC664491F0C6}" presName="parentText" presStyleLbl="node1" presStyleIdx="0" presStyleCnt="6" custLinFactNeighborY="-19064">
        <dgm:presLayoutVars>
          <dgm:chMax val="0"/>
          <dgm:bulletEnabled val="1"/>
        </dgm:presLayoutVars>
      </dgm:prSet>
      <dgm:spPr/>
    </dgm:pt>
    <dgm:pt modelId="{58AC9C46-FECA-4F7A-8693-BCDA3AF9F4EB}" type="pres">
      <dgm:prSet presAssocID="{E018F984-A3BA-4E23-8A9C-1CF07A4802EB}" presName="spacer" presStyleCnt="0"/>
      <dgm:spPr/>
    </dgm:pt>
    <dgm:pt modelId="{A55622AB-300E-4E26-B2BB-093D0EEDBAB3}" type="pres">
      <dgm:prSet presAssocID="{1B2DE52D-DD67-4F24-A15B-D39F230F67B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650AD39-7450-43A7-978C-E79BD2F4989F}" type="pres">
      <dgm:prSet presAssocID="{23FDAC23-CA92-4CE7-98D2-E70767D1CA44}" presName="spacer" presStyleCnt="0"/>
      <dgm:spPr/>
    </dgm:pt>
    <dgm:pt modelId="{5183DEFF-AB0C-4749-85E2-03600AF8B164}" type="pres">
      <dgm:prSet presAssocID="{430A89A0-337F-498F-9F5E-5FD2A52E6FF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EAE5946-2086-4096-A445-644A795173DF}" type="pres">
      <dgm:prSet presAssocID="{430A89A0-337F-498F-9F5E-5FD2A52E6FF8}" presName="childText" presStyleLbl="revTx" presStyleIdx="0" presStyleCnt="1">
        <dgm:presLayoutVars>
          <dgm:bulletEnabled val="1"/>
        </dgm:presLayoutVars>
      </dgm:prSet>
      <dgm:spPr/>
    </dgm:pt>
    <dgm:pt modelId="{52D83551-78B4-4D2A-8753-A12F39B0C0D8}" type="pres">
      <dgm:prSet presAssocID="{73DFD793-AE0E-416A-BC00-97201CA723AF}" presName="parentText" presStyleLbl="node1" presStyleIdx="3" presStyleCnt="6" custLinFactY="-49777" custLinFactNeighborY="-100000">
        <dgm:presLayoutVars>
          <dgm:chMax val="0"/>
          <dgm:bulletEnabled val="1"/>
        </dgm:presLayoutVars>
      </dgm:prSet>
      <dgm:spPr/>
    </dgm:pt>
    <dgm:pt modelId="{8D58971D-7086-49F8-8A3E-B2F05C962438}" type="pres">
      <dgm:prSet presAssocID="{1E0E756D-1B06-4C81-ABD1-B043E26113E4}" presName="spacer" presStyleCnt="0"/>
      <dgm:spPr/>
    </dgm:pt>
    <dgm:pt modelId="{4AA2AA71-B8DE-4278-805E-9DE1F5AC8E26}" type="pres">
      <dgm:prSet presAssocID="{FF1CEF84-8541-4693-8251-401FD2418092}" presName="parentText" presStyleLbl="node1" presStyleIdx="4" presStyleCnt="6" custLinFactY="-50834" custLinFactNeighborX="123" custLinFactNeighborY="-100000">
        <dgm:presLayoutVars>
          <dgm:chMax val="0"/>
          <dgm:bulletEnabled val="1"/>
        </dgm:presLayoutVars>
      </dgm:prSet>
      <dgm:spPr/>
    </dgm:pt>
    <dgm:pt modelId="{C94C4923-5F48-4619-8046-24A78AABC45A}" type="pres">
      <dgm:prSet presAssocID="{CE0BE057-E9A3-40E5-AE49-3C6680BFCA5B}" presName="spacer" presStyleCnt="0"/>
      <dgm:spPr/>
    </dgm:pt>
    <dgm:pt modelId="{11A27422-3F34-4178-982F-9E22BD498BAC}" type="pres">
      <dgm:prSet presAssocID="{6EC9A9EC-A5C9-4632-82D8-A98FF5CDBE27}" presName="parentText" presStyleLbl="node1" presStyleIdx="5" presStyleCnt="6" custLinFactY="-50894" custLinFactNeighborX="123" custLinFactNeighborY="-100000">
        <dgm:presLayoutVars>
          <dgm:chMax val="0"/>
          <dgm:bulletEnabled val="1"/>
        </dgm:presLayoutVars>
      </dgm:prSet>
      <dgm:spPr/>
    </dgm:pt>
  </dgm:ptLst>
  <dgm:cxnLst>
    <dgm:cxn modelId="{0481D412-1195-4089-82C9-12F0C2A0EFE8}" type="presOf" srcId="{430A89A0-337F-498F-9F5E-5FD2A52E6FF8}" destId="{5183DEFF-AB0C-4749-85E2-03600AF8B164}" srcOrd="0" destOrd="0" presId="urn:microsoft.com/office/officeart/2005/8/layout/vList2"/>
    <dgm:cxn modelId="{391F3D1E-338D-4297-9E70-70D6097BD785}" srcId="{DED27102-09B7-449E-92BD-25A0F753B81D}" destId="{66D0F2BB-CA12-4D81-AF66-FC664491F0C6}" srcOrd="0" destOrd="0" parTransId="{92B48E1E-EDA0-4380-89D5-BC9386141CD3}" sibTransId="{E018F984-A3BA-4E23-8A9C-1CF07A4802EB}"/>
    <dgm:cxn modelId="{ED5A3B68-69BC-4ADC-93CD-E2755298353F}" srcId="{430A89A0-337F-498F-9F5E-5FD2A52E6FF8}" destId="{697AEB84-7D94-4074-86F5-A032C469DFFE}" srcOrd="0" destOrd="0" parTransId="{AE2F1A81-39BB-4B21-82BD-748FA0CF5AA6}" sibTransId="{93FC9086-2340-4DAA-86F7-F0A9B8CF6DDE}"/>
    <dgm:cxn modelId="{D592144A-C2E3-4A80-A29D-BB387E72695F}" srcId="{DED27102-09B7-449E-92BD-25A0F753B81D}" destId="{6EC9A9EC-A5C9-4632-82D8-A98FF5CDBE27}" srcOrd="5" destOrd="0" parTransId="{4E8A01A0-0126-48D9-96FB-8575FDE743D7}" sibTransId="{32766CFC-3D6A-43B7-A571-7542A0224C6C}"/>
    <dgm:cxn modelId="{1446A64A-CA88-4CAF-8699-EFCAFC23FED3}" type="presOf" srcId="{6EC9A9EC-A5C9-4632-82D8-A98FF5CDBE27}" destId="{11A27422-3F34-4178-982F-9E22BD498BAC}" srcOrd="0" destOrd="0" presId="urn:microsoft.com/office/officeart/2005/8/layout/vList2"/>
    <dgm:cxn modelId="{64C8276C-F752-4560-BC18-EE905016E4EF}" type="presOf" srcId="{DED27102-09B7-449E-92BD-25A0F753B81D}" destId="{31B0C2F0-82A7-4A7A-AC1D-20EA92D670F3}" srcOrd="0" destOrd="0" presId="urn:microsoft.com/office/officeart/2005/8/layout/vList2"/>
    <dgm:cxn modelId="{F5D8537A-F54A-433F-A286-4BFDB72682BA}" type="presOf" srcId="{1B2DE52D-DD67-4F24-A15B-D39F230F67B1}" destId="{A55622AB-300E-4E26-B2BB-093D0EEDBAB3}" srcOrd="0" destOrd="0" presId="urn:microsoft.com/office/officeart/2005/8/layout/vList2"/>
    <dgm:cxn modelId="{21FB0E8D-DB07-4BC4-9460-F14E4396AD9A}" type="presOf" srcId="{66D0F2BB-CA12-4D81-AF66-FC664491F0C6}" destId="{5D8241A7-E1DB-4909-8F70-CF1939D0ABAE}" srcOrd="0" destOrd="0" presId="urn:microsoft.com/office/officeart/2005/8/layout/vList2"/>
    <dgm:cxn modelId="{7708A093-0B16-424E-8F4D-20C67213B783}" srcId="{DED27102-09B7-449E-92BD-25A0F753B81D}" destId="{73DFD793-AE0E-416A-BC00-97201CA723AF}" srcOrd="3" destOrd="0" parTransId="{132F1D4A-AC85-4D38-848F-832BC970523A}" sibTransId="{1E0E756D-1B06-4C81-ABD1-B043E26113E4}"/>
    <dgm:cxn modelId="{043BF19C-FD30-4DDE-9314-9C16AEA53976}" type="presOf" srcId="{73DFD793-AE0E-416A-BC00-97201CA723AF}" destId="{52D83551-78B4-4D2A-8753-A12F39B0C0D8}" srcOrd="0" destOrd="0" presId="urn:microsoft.com/office/officeart/2005/8/layout/vList2"/>
    <dgm:cxn modelId="{1D3089A8-CED8-4806-A84E-8B92A949946A}" srcId="{DED27102-09B7-449E-92BD-25A0F753B81D}" destId="{1B2DE52D-DD67-4F24-A15B-D39F230F67B1}" srcOrd="1" destOrd="0" parTransId="{03862252-EA5B-4E2A-9C56-23A6927BB7CE}" sibTransId="{23FDAC23-CA92-4CE7-98D2-E70767D1CA44}"/>
    <dgm:cxn modelId="{CD6E45B7-017B-4FF2-81F0-240DAFF7A28C}" srcId="{DED27102-09B7-449E-92BD-25A0F753B81D}" destId="{FF1CEF84-8541-4693-8251-401FD2418092}" srcOrd="4" destOrd="0" parTransId="{530657A9-558B-4568-ABDD-444539B9E13E}" sibTransId="{CE0BE057-E9A3-40E5-AE49-3C6680BFCA5B}"/>
    <dgm:cxn modelId="{087EB4C1-9769-42BE-8ACF-A8C43D4A6ECB}" type="presOf" srcId="{697AEB84-7D94-4074-86F5-A032C469DFFE}" destId="{9EAE5946-2086-4096-A445-644A795173DF}" srcOrd="0" destOrd="0" presId="urn:microsoft.com/office/officeart/2005/8/layout/vList2"/>
    <dgm:cxn modelId="{5DC2ECE6-1F54-4438-8934-11F67E689436}" type="presOf" srcId="{FF1CEF84-8541-4693-8251-401FD2418092}" destId="{4AA2AA71-B8DE-4278-805E-9DE1F5AC8E26}" srcOrd="0" destOrd="0" presId="urn:microsoft.com/office/officeart/2005/8/layout/vList2"/>
    <dgm:cxn modelId="{A14759FF-1D63-4F0D-99EF-64ABAB1C0C7C}" srcId="{DED27102-09B7-449E-92BD-25A0F753B81D}" destId="{430A89A0-337F-498F-9F5E-5FD2A52E6FF8}" srcOrd="2" destOrd="0" parTransId="{50EA19C1-292C-47CD-A424-44F6007A9367}" sibTransId="{ED73FB48-6FD5-46D2-9865-B787516EBDA0}"/>
    <dgm:cxn modelId="{867C5F9D-D907-461D-93E7-E6B19E4D2228}" type="presParOf" srcId="{31B0C2F0-82A7-4A7A-AC1D-20EA92D670F3}" destId="{5D8241A7-E1DB-4909-8F70-CF1939D0ABAE}" srcOrd="0" destOrd="0" presId="urn:microsoft.com/office/officeart/2005/8/layout/vList2"/>
    <dgm:cxn modelId="{2E8B9134-5A52-4247-AAAE-46190716407C}" type="presParOf" srcId="{31B0C2F0-82A7-4A7A-AC1D-20EA92D670F3}" destId="{58AC9C46-FECA-4F7A-8693-BCDA3AF9F4EB}" srcOrd="1" destOrd="0" presId="urn:microsoft.com/office/officeart/2005/8/layout/vList2"/>
    <dgm:cxn modelId="{29435F0C-E113-425E-9C4A-BE043C2E6D7C}" type="presParOf" srcId="{31B0C2F0-82A7-4A7A-AC1D-20EA92D670F3}" destId="{A55622AB-300E-4E26-B2BB-093D0EEDBAB3}" srcOrd="2" destOrd="0" presId="urn:microsoft.com/office/officeart/2005/8/layout/vList2"/>
    <dgm:cxn modelId="{D1A763F9-BC3C-4976-B804-55EE01F6B377}" type="presParOf" srcId="{31B0C2F0-82A7-4A7A-AC1D-20EA92D670F3}" destId="{5650AD39-7450-43A7-978C-E79BD2F4989F}" srcOrd="3" destOrd="0" presId="urn:microsoft.com/office/officeart/2005/8/layout/vList2"/>
    <dgm:cxn modelId="{B3B83204-94AD-43F4-A144-F675A9EE44FA}" type="presParOf" srcId="{31B0C2F0-82A7-4A7A-AC1D-20EA92D670F3}" destId="{5183DEFF-AB0C-4749-85E2-03600AF8B164}" srcOrd="4" destOrd="0" presId="urn:microsoft.com/office/officeart/2005/8/layout/vList2"/>
    <dgm:cxn modelId="{8DE18F98-31E4-4F17-B7CA-B6572AF715E1}" type="presParOf" srcId="{31B0C2F0-82A7-4A7A-AC1D-20EA92D670F3}" destId="{9EAE5946-2086-4096-A445-644A795173DF}" srcOrd="5" destOrd="0" presId="urn:microsoft.com/office/officeart/2005/8/layout/vList2"/>
    <dgm:cxn modelId="{80CE816B-657F-4FE9-9089-C2516138166A}" type="presParOf" srcId="{31B0C2F0-82A7-4A7A-AC1D-20EA92D670F3}" destId="{52D83551-78B4-4D2A-8753-A12F39B0C0D8}" srcOrd="6" destOrd="0" presId="urn:microsoft.com/office/officeart/2005/8/layout/vList2"/>
    <dgm:cxn modelId="{1A9D5119-0740-46D0-A0EE-1B332602059C}" type="presParOf" srcId="{31B0C2F0-82A7-4A7A-AC1D-20EA92D670F3}" destId="{8D58971D-7086-49F8-8A3E-B2F05C962438}" srcOrd="7" destOrd="0" presId="urn:microsoft.com/office/officeart/2005/8/layout/vList2"/>
    <dgm:cxn modelId="{B26BF3B1-06F8-4883-9BAE-848B28D25749}" type="presParOf" srcId="{31B0C2F0-82A7-4A7A-AC1D-20EA92D670F3}" destId="{4AA2AA71-B8DE-4278-805E-9DE1F5AC8E26}" srcOrd="8" destOrd="0" presId="urn:microsoft.com/office/officeart/2005/8/layout/vList2"/>
    <dgm:cxn modelId="{38B6807A-CC12-45D5-8CFC-C406D4DE34AD}" type="presParOf" srcId="{31B0C2F0-82A7-4A7A-AC1D-20EA92D670F3}" destId="{C94C4923-5F48-4619-8046-24A78AABC45A}" srcOrd="9" destOrd="0" presId="urn:microsoft.com/office/officeart/2005/8/layout/vList2"/>
    <dgm:cxn modelId="{2A86FCFD-9F16-4D7D-A47D-51EA3AA97C48}" type="presParOf" srcId="{31B0C2F0-82A7-4A7A-AC1D-20EA92D670F3}" destId="{11A27422-3F34-4178-982F-9E22BD498BA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486394-B249-4AE8-BF72-204730783D5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FFFA75-994E-4D1D-9CE6-775483B03149}">
      <dgm:prSet/>
      <dgm:spPr/>
      <dgm:t>
        <a:bodyPr/>
        <a:lstStyle/>
        <a:p>
          <a:r>
            <a:rPr lang="nl-NL" b="1" dirty="0"/>
            <a:t>Werkfactoren</a:t>
          </a:r>
          <a:endParaRPr lang="en-US" dirty="0"/>
        </a:p>
      </dgm:t>
    </dgm:pt>
    <dgm:pt modelId="{1BBF7DFE-3B8C-4E5D-8F68-D0A0C0281487}" type="parTrans" cxnId="{A4BCE90D-C018-49A7-BB15-52BEC1D09D79}">
      <dgm:prSet/>
      <dgm:spPr/>
      <dgm:t>
        <a:bodyPr/>
        <a:lstStyle/>
        <a:p>
          <a:endParaRPr lang="en-US"/>
        </a:p>
      </dgm:t>
    </dgm:pt>
    <dgm:pt modelId="{C75A2F15-B80A-4B63-9F77-B373073C95F1}" type="sibTrans" cxnId="{A4BCE90D-C018-49A7-BB15-52BEC1D09D79}">
      <dgm:prSet/>
      <dgm:spPr/>
      <dgm:t>
        <a:bodyPr/>
        <a:lstStyle/>
        <a:p>
          <a:endParaRPr lang="en-US"/>
        </a:p>
      </dgm:t>
    </dgm:pt>
    <dgm:pt modelId="{E43ED16E-51C0-4600-A487-A1567ED49E3A}">
      <dgm:prSet/>
      <dgm:spPr/>
      <dgm:t>
        <a:bodyPr/>
        <a:lstStyle/>
        <a:p>
          <a:r>
            <a:rPr lang="nl-NL" b="1" dirty="0"/>
            <a:t>Persoonlijk, sociaal en lichamelijk functioneren</a:t>
          </a:r>
          <a:endParaRPr lang="en-US" dirty="0"/>
        </a:p>
      </dgm:t>
    </dgm:pt>
    <dgm:pt modelId="{209EDD22-D9E9-4C53-A26D-857AE787641C}" type="parTrans" cxnId="{3FE88560-042A-4A28-9DA8-3473A5F15A6C}">
      <dgm:prSet/>
      <dgm:spPr/>
      <dgm:t>
        <a:bodyPr/>
        <a:lstStyle/>
        <a:p>
          <a:endParaRPr lang="en-US"/>
        </a:p>
      </dgm:t>
    </dgm:pt>
    <dgm:pt modelId="{EA6060C1-2A16-493A-8C42-93940DA91128}" type="sibTrans" cxnId="{3FE88560-042A-4A28-9DA8-3473A5F15A6C}">
      <dgm:prSet/>
      <dgm:spPr/>
      <dgm:t>
        <a:bodyPr/>
        <a:lstStyle/>
        <a:p>
          <a:endParaRPr lang="en-US"/>
        </a:p>
      </dgm:t>
    </dgm:pt>
    <dgm:pt modelId="{61FF0E05-1B11-4BA6-A9FB-A1AF0AA5973E}">
      <dgm:prSet/>
      <dgm:spPr/>
      <dgm:t>
        <a:bodyPr/>
        <a:lstStyle/>
        <a:p>
          <a:r>
            <a:rPr lang="nl-NL" b="1" dirty="0"/>
            <a:t>Persoonlijke factoren</a:t>
          </a:r>
          <a:endParaRPr lang="en-US" dirty="0"/>
        </a:p>
      </dgm:t>
    </dgm:pt>
    <dgm:pt modelId="{71F1AA7A-E658-45A2-BA06-D5DE3C7FE9D6}" type="parTrans" cxnId="{66B2B5BB-E639-4E0E-9E75-C9A85C89E848}">
      <dgm:prSet/>
      <dgm:spPr/>
      <dgm:t>
        <a:bodyPr/>
        <a:lstStyle/>
        <a:p>
          <a:endParaRPr lang="en-US"/>
        </a:p>
      </dgm:t>
    </dgm:pt>
    <dgm:pt modelId="{E8758FAF-6B30-4157-8E8E-0B819D770A73}" type="sibTrans" cxnId="{66B2B5BB-E639-4E0E-9E75-C9A85C89E848}">
      <dgm:prSet/>
      <dgm:spPr/>
      <dgm:t>
        <a:bodyPr/>
        <a:lstStyle/>
        <a:p>
          <a:endParaRPr lang="en-US"/>
        </a:p>
      </dgm:t>
    </dgm:pt>
    <dgm:pt modelId="{FE652AB1-8678-4423-9415-98AD594D36D7}" type="pres">
      <dgm:prSet presAssocID="{DB486394-B249-4AE8-BF72-204730783D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1F5038-2731-43A4-B0BF-54F84905AD0F}" type="pres">
      <dgm:prSet presAssocID="{5FFFFA75-994E-4D1D-9CE6-775483B03149}" presName="root" presStyleCnt="0"/>
      <dgm:spPr/>
    </dgm:pt>
    <dgm:pt modelId="{00E61E41-6BB5-40C3-92E2-13F774429079}" type="pres">
      <dgm:prSet presAssocID="{5FFFFA75-994E-4D1D-9CE6-775483B03149}" presName="rootComposite" presStyleCnt="0"/>
      <dgm:spPr/>
    </dgm:pt>
    <dgm:pt modelId="{B6998064-938E-4976-A968-327A380E602E}" type="pres">
      <dgm:prSet presAssocID="{5FFFFA75-994E-4D1D-9CE6-775483B03149}" presName="rootText" presStyleLbl="node1" presStyleIdx="0" presStyleCnt="3"/>
      <dgm:spPr/>
    </dgm:pt>
    <dgm:pt modelId="{14E7E470-7745-4829-93CA-E5E30C32BFEA}" type="pres">
      <dgm:prSet presAssocID="{5FFFFA75-994E-4D1D-9CE6-775483B03149}" presName="rootConnector" presStyleLbl="node1" presStyleIdx="0" presStyleCnt="3"/>
      <dgm:spPr/>
    </dgm:pt>
    <dgm:pt modelId="{5178D3D6-B22D-4CEC-8ECC-A566C3A4F4FB}" type="pres">
      <dgm:prSet presAssocID="{5FFFFA75-994E-4D1D-9CE6-775483B03149}" presName="childShape" presStyleCnt="0"/>
      <dgm:spPr/>
    </dgm:pt>
    <dgm:pt modelId="{95C06D8D-A943-4147-A7BC-784B05E66599}" type="pres">
      <dgm:prSet presAssocID="{E43ED16E-51C0-4600-A487-A1567ED49E3A}" presName="root" presStyleCnt="0"/>
      <dgm:spPr/>
    </dgm:pt>
    <dgm:pt modelId="{04343594-71E1-44F9-9753-40FCF5D85E0F}" type="pres">
      <dgm:prSet presAssocID="{E43ED16E-51C0-4600-A487-A1567ED49E3A}" presName="rootComposite" presStyleCnt="0"/>
      <dgm:spPr/>
    </dgm:pt>
    <dgm:pt modelId="{B85816EF-A76E-4C42-81A1-5E07A13C8FC9}" type="pres">
      <dgm:prSet presAssocID="{E43ED16E-51C0-4600-A487-A1567ED49E3A}" presName="rootText" presStyleLbl="node1" presStyleIdx="1" presStyleCnt="3"/>
      <dgm:spPr/>
    </dgm:pt>
    <dgm:pt modelId="{F49A1C55-CE7D-4480-B275-8BFC80C12309}" type="pres">
      <dgm:prSet presAssocID="{E43ED16E-51C0-4600-A487-A1567ED49E3A}" presName="rootConnector" presStyleLbl="node1" presStyleIdx="1" presStyleCnt="3"/>
      <dgm:spPr/>
    </dgm:pt>
    <dgm:pt modelId="{B5121DB8-1F3A-4DB0-A549-9EDEE05E53CA}" type="pres">
      <dgm:prSet presAssocID="{E43ED16E-51C0-4600-A487-A1567ED49E3A}" presName="childShape" presStyleCnt="0"/>
      <dgm:spPr/>
    </dgm:pt>
    <dgm:pt modelId="{EBABA8BD-E63B-44F1-8DFD-F043F84CD6D7}" type="pres">
      <dgm:prSet presAssocID="{61FF0E05-1B11-4BA6-A9FB-A1AF0AA5973E}" presName="root" presStyleCnt="0"/>
      <dgm:spPr/>
    </dgm:pt>
    <dgm:pt modelId="{72FBE130-8B01-41E4-BB2B-A596A22BB0E2}" type="pres">
      <dgm:prSet presAssocID="{61FF0E05-1B11-4BA6-A9FB-A1AF0AA5973E}" presName="rootComposite" presStyleCnt="0"/>
      <dgm:spPr/>
    </dgm:pt>
    <dgm:pt modelId="{9C34FDA3-51FE-4203-8F63-066872A9C5BE}" type="pres">
      <dgm:prSet presAssocID="{61FF0E05-1B11-4BA6-A9FB-A1AF0AA5973E}" presName="rootText" presStyleLbl="node1" presStyleIdx="2" presStyleCnt="3"/>
      <dgm:spPr/>
    </dgm:pt>
    <dgm:pt modelId="{C001730E-77CD-4524-9638-92C1A1FBA5B3}" type="pres">
      <dgm:prSet presAssocID="{61FF0E05-1B11-4BA6-A9FB-A1AF0AA5973E}" presName="rootConnector" presStyleLbl="node1" presStyleIdx="2" presStyleCnt="3"/>
      <dgm:spPr/>
    </dgm:pt>
    <dgm:pt modelId="{5BFB35FE-B668-46D5-B3EB-F24615021DFB}" type="pres">
      <dgm:prSet presAssocID="{61FF0E05-1B11-4BA6-A9FB-A1AF0AA5973E}" presName="childShape" presStyleCnt="0"/>
      <dgm:spPr/>
    </dgm:pt>
  </dgm:ptLst>
  <dgm:cxnLst>
    <dgm:cxn modelId="{A4BCE90D-C018-49A7-BB15-52BEC1D09D79}" srcId="{DB486394-B249-4AE8-BF72-204730783D5C}" destId="{5FFFFA75-994E-4D1D-9CE6-775483B03149}" srcOrd="0" destOrd="0" parTransId="{1BBF7DFE-3B8C-4E5D-8F68-D0A0C0281487}" sibTransId="{C75A2F15-B80A-4B63-9F77-B373073C95F1}"/>
    <dgm:cxn modelId="{3FE88560-042A-4A28-9DA8-3473A5F15A6C}" srcId="{DB486394-B249-4AE8-BF72-204730783D5C}" destId="{E43ED16E-51C0-4600-A487-A1567ED49E3A}" srcOrd="1" destOrd="0" parTransId="{209EDD22-D9E9-4C53-A26D-857AE787641C}" sibTransId="{EA6060C1-2A16-493A-8C42-93940DA91128}"/>
    <dgm:cxn modelId="{0D5AD762-C93C-4FB2-BF87-31722CAE6BD1}" type="presOf" srcId="{E43ED16E-51C0-4600-A487-A1567ED49E3A}" destId="{F49A1C55-CE7D-4480-B275-8BFC80C12309}" srcOrd="1" destOrd="0" presId="urn:microsoft.com/office/officeart/2005/8/layout/hierarchy3"/>
    <dgm:cxn modelId="{E467057E-8958-4F6A-8407-E13AA021B333}" type="presOf" srcId="{E43ED16E-51C0-4600-A487-A1567ED49E3A}" destId="{B85816EF-A76E-4C42-81A1-5E07A13C8FC9}" srcOrd="0" destOrd="0" presId="urn:microsoft.com/office/officeart/2005/8/layout/hierarchy3"/>
    <dgm:cxn modelId="{F215BCA7-31AA-4523-B159-6D72FAF525DB}" type="presOf" srcId="{5FFFFA75-994E-4D1D-9CE6-775483B03149}" destId="{14E7E470-7745-4829-93CA-E5E30C32BFEA}" srcOrd="1" destOrd="0" presId="urn:microsoft.com/office/officeart/2005/8/layout/hierarchy3"/>
    <dgm:cxn modelId="{523125B2-8588-4BA4-B87B-B387A61014EC}" type="presOf" srcId="{DB486394-B249-4AE8-BF72-204730783D5C}" destId="{FE652AB1-8678-4423-9415-98AD594D36D7}" srcOrd="0" destOrd="0" presId="urn:microsoft.com/office/officeart/2005/8/layout/hierarchy3"/>
    <dgm:cxn modelId="{66B2B5BB-E639-4E0E-9E75-C9A85C89E848}" srcId="{DB486394-B249-4AE8-BF72-204730783D5C}" destId="{61FF0E05-1B11-4BA6-A9FB-A1AF0AA5973E}" srcOrd="2" destOrd="0" parTransId="{71F1AA7A-E658-45A2-BA06-D5DE3C7FE9D6}" sibTransId="{E8758FAF-6B30-4157-8E8E-0B819D770A73}"/>
    <dgm:cxn modelId="{E5A788D7-B14C-478E-AB3E-56A9EBD292F5}" type="presOf" srcId="{5FFFFA75-994E-4D1D-9CE6-775483B03149}" destId="{B6998064-938E-4976-A968-327A380E602E}" srcOrd="0" destOrd="0" presId="urn:microsoft.com/office/officeart/2005/8/layout/hierarchy3"/>
    <dgm:cxn modelId="{2AA2A6F2-5668-4AB7-8CF6-92F30B9D3DD1}" type="presOf" srcId="{61FF0E05-1B11-4BA6-A9FB-A1AF0AA5973E}" destId="{C001730E-77CD-4524-9638-92C1A1FBA5B3}" srcOrd="1" destOrd="0" presId="urn:microsoft.com/office/officeart/2005/8/layout/hierarchy3"/>
    <dgm:cxn modelId="{D30CBCFF-396D-4C43-932F-6655935C1B20}" type="presOf" srcId="{61FF0E05-1B11-4BA6-A9FB-A1AF0AA5973E}" destId="{9C34FDA3-51FE-4203-8F63-066872A9C5BE}" srcOrd="0" destOrd="0" presId="urn:microsoft.com/office/officeart/2005/8/layout/hierarchy3"/>
    <dgm:cxn modelId="{2879586B-A981-497D-91F5-51B6EE97D253}" type="presParOf" srcId="{FE652AB1-8678-4423-9415-98AD594D36D7}" destId="{561F5038-2731-43A4-B0BF-54F84905AD0F}" srcOrd="0" destOrd="0" presId="urn:microsoft.com/office/officeart/2005/8/layout/hierarchy3"/>
    <dgm:cxn modelId="{BA9011C1-2619-4BA7-B973-75623E018520}" type="presParOf" srcId="{561F5038-2731-43A4-B0BF-54F84905AD0F}" destId="{00E61E41-6BB5-40C3-92E2-13F774429079}" srcOrd="0" destOrd="0" presId="urn:microsoft.com/office/officeart/2005/8/layout/hierarchy3"/>
    <dgm:cxn modelId="{B6832954-0C32-42DB-A181-1B6645C6DC40}" type="presParOf" srcId="{00E61E41-6BB5-40C3-92E2-13F774429079}" destId="{B6998064-938E-4976-A968-327A380E602E}" srcOrd="0" destOrd="0" presId="urn:microsoft.com/office/officeart/2005/8/layout/hierarchy3"/>
    <dgm:cxn modelId="{F123B7DC-E242-4608-88E1-249F6DB7F299}" type="presParOf" srcId="{00E61E41-6BB5-40C3-92E2-13F774429079}" destId="{14E7E470-7745-4829-93CA-E5E30C32BFEA}" srcOrd="1" destOrd="0" presId="urn:microsoft.com/office/officeart/2005/8/layout/hierarchy3"/>
    <dgm:cxn modelId="{A67A6665-60D5-48CC-80FF-6B3D2B083466}" type="presParOf" srcId="{561F5038-2731-43A4-B0BF-54F84905AD0F}" destId="{5178D3D6-B22D-4CEC-8ECC-A566C3A4F4FB}" srcOrd="1" destOrd="0" presId="urn:microsoft.com/office/officeart/2005/8/layout/hierarchy3"/>
    <dgm:cxn modelId="{1404D57A-CB6F-4533-A5AF-D0BAF29ED320}" type="presParOf" srcId="{FE652AB1-8678-4423-9415-98AD594D36D7}" destId="{95C06D8D-A943-4147-A7BC-784B05E66599}" srcOrd="1" destOrd="0" presId="urn:microsoft.com/office/officeart/2005/8/layout/hierarchy3"/>
    <dgm:cxn modelId="{539512CF-769D-48CA-8955-84004B1C8B88}" type="presParOf" srcId="{95C06D8D-A943-4147-A7BC-784B05E66599}" destId="{04343594-71E1-44F9-9753-40FCF5D85E0F}" srcOrd="0" destOrd="0" presId="urn:microsoft.com/office/officeart/2005/8/layout/hierarchy3"/>
    <dgm:cxn modelId="{DC06DC2A-7E11-406B-B10E-E43981F782D9}" type="presParOf" srcId="{04343594-71E1-44F9-9753-40FCF5D85E0F}" destId="{B85816EF-A76E-4C42-81A1-5E07A13C8FC9}" srcOrd="0" destOrd="0" presId="urn:microsoft.com/office/officeart/2005/8/layout/hierarchy3"/>
    <dgm:cxn modelId="{07BD803A-6542-44C7-A640-8BBA115ABE3E}" type="presParOf" srcId="{04343594-71E1-44F9-9753-40FCF5D85E0F}" destId="{F49A1C55-CE7D-4480-B275-8BFC80C12309}" srcOrd="1" destOrd="0" presId="urn:microsoft.com/office/officeart/2005/8/layout/hierarchy3"/>
    <dgm:cxn modelId="{6F6A6907-F676-41FA-9894-CDDAE3CE1B3A}" type="presParOf" srcId="{95C06D8D-A943-4147-A7BC-784B05E66599}" destId="{B5121DB8-1F3A-4DB0-A549-9EDEE05E53CA}" srcOrd="1" destOrd="0" presId="urn:microsoft.com/office/officeart/2005/8/layout/hierarchy3"/>
    <dgm:cxn modelId="{CA9724E2-FDA3-45AE-A1C3-FFDA66BD0B2E}" type="presParOf" srcId="{FE652AB1-8678-4423-9415-98AD594D36D7}" destId="{EBABA8BD-E63B-44F1-8DFD-F043F84CD6D7}" srcOrd="2" destOrd="0" presId="urn:microsoft.com/office/officeart/2005/8/layout/hierarchy3"/>
    <dgm:cxn modelId="{08614EFE-C4B4-4A95-B26C-D51C8E93AB04}" type="presParOf" srcId="{EBABA8BD-E63B-44F1-8DFD-F043F84CD6D7}" destId="{72FBE130-8B01-41E4-BB2B-A596A22BB0E2}" srcOrd="0" destOrd="0" presId="urn:microsoft.com/office/officeart/2005/8/layout/hierarchy3"/>
    <dgm:cxn modelId="{98233D10-40C0-4C73-906B-150C79DB83E1}" type="presParOf" srcId="{72FBE130-8B01-41E4-BB2B-A596A22BB0E2}" destId="{9C34FDA3-51FE-4203-8F63-066872A9C5BE}" srcOrd="0" destOrd="0" presId="urn:microsoft.com/office/officeart/2005/8/layout/hierarchy3"/>
    <dgm:cxn modelId="{0A203074-5D71-4B1B-BF3B-F5D48C56ED67}" type="presParOf" srcId="{72FBE130-8B01-41E4-BB2B-A596A22BB0E2}" destId="{C001730E-77CD-4524-9638-92C1A1FBA5B3}" srcOrd="1" destOrd="0" presId="urn:microsoft.com/office/officeart/2005/8/layout/hierarchy3"/>
    <dgm:cxn modelId="{FBA1DE9A-95F3-4B82-8EA2-3D4C438F7BA1}" type="presParOf" srcId="{EBABA8BD-E63B-44F1-8DFD-F043F84CD6D7}" destId="{5BFB35FE-B668-46D5-B3EB-F24615021DF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241A7-E1DB-4909-8F70-CF1939D0ABAE}">
      <dsp:nvSpPr>
        <dsp:cNvPr id="0" name=""/>
        <dsp:cNvSpPr/>
      </dsp:nvSpPr>
      <dsp:spPr>
        <a:xfrm>
          <a:off x="0" y="839741"/>
          <a:ext cx="7400544" cy="514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1) Administratieve informatie </a:t>
          </a:r>
          <a:endParaRPr lang="en-US" sz="2200" kern="1200" dirty="0"/>
        </a:p>
      </dsp:txBody>
      <dsp:txXfrm>
        <a:off x="25130" y="864871"/>
        <a:ext cx="7350284" cy="464540"/>
      </dsp:txXfrm>
    </dsp:sp>
    <dsp:sp modelId="{A55622AB-300E-4E26-B2BB-093D0EEDBAB3}">
      <dsp:nvSpPr>
        <dsp:cNvPr id="0" name=""/>
        <dsp:cNvSpPr/>
      </dsp:nvSpPr>
      <dsp:spPr>
        <a:xfrm>
          <a:off x="0" y="1429979"/>
          <a:ext cx="7400544" cy="51480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2) Overzicht re-integratie werknemer </a:t>
          </a:r>
          <a:endParaRPr lang="en-US" sz="2200" kern="1200" dirty="0"/>
        </a:p>
      </dsp:txBody>
      <dsp:txXfrm>
        <a:off x="25130" y="1455109"/>
        <a:ext cx="7350284" cy="464540"/>
      </dsp:txXfrm>
    </dsp:sp>
    <dsp:sp modelId="{5183DEFF-AB0C-4749-85E2-03600AF8B164}">
      <dsp:nvSpPr>
        <dsp:cNvPr id="0" name=""/>
        <dsp:cNvSpPr/>
      </dsp:nvSpPr>
      <dsp:spPr>
        <a:xfrm>
          <a:off x="0" y="2008139"/>
          <a:ext cx="7400544" cy="51480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3) Arbeidsbelastbaarheid en Re-integratiemogelijkheden </a:t>
          </a:r>
          <a:endParaRPr lang="en-US" sz="2200" kern="1200" dirty="0"/>
        </a:p>
      </dsp:txBody>
      <dsp:txXfrm>
        <a:off x="25130" y="2033269"/>
        <a:ext cx="7350284" cy="464540"/>
      </dsp:txXfrm>
    </dsp:sp>
    <dsp:sp modelId="{9EAE5946-2086-4096-A445-644A795173DF}">
      <dsp:nvSpPr>
        <dsp:cNvPr id="0" name=""/>
        <dsp:cNvSpPr/>
      </dsp:nvSpPr>
      <dsp:spPr>
        <a:xfrm>
          <a:off x="0" y="2522940"/>
          <a:ext cx="7400544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6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</dsp:txBody>
      <dsp:txXfrm>
        <a:off x="0" y="2522940"/>
        <a:ext cx="7400544" cy="364320"/>
      </dsp:txXfrm>
    </dsp:sp>
    <dsp:sp modelId="{52D83551-78B4-4D2A-8753-A12F39B0C0D8}">
      <dsp:nvSpPr>
        <dsp:cNvPr id="0" name=""/>
        <dsp:cNvSpPr/>
      </dsp:nvSpPr>
      <dsp:spPr>
        <a:xfrm>
          <a:off x="0" y="2567648"/>
          <a:ext cx="7400544" cy="51480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4) Visie werknemer en werkgever </a:t>
          </a:r>
          <a:endParaRPr lang="en-US" sz="2200" kern="1200" dirty="0"/>
        </a:p>
      </dsp:txBody>
      <dsp:txXfrm>
        <a:off x="25130" y="2592778"/>
        <a:ext cx="7350284" cy="464540"/>
      </dsp:txXfrm>
    </dsp:sp>
    <dsp:sp modelId="{4AA2AA71-B8DE-4278-805E-9DE1F5AC8E26}">
      <dsp:nvSpPr>
        <dsp:cNvPr id="0" name=""/>
        <dsp:cNvSpPr/>
      </dsp:nvSpPr>
      <dsp:spPr>
        <a:xfrm>
          <a:off x="0" y="3140366"/>
          <a:ext cx="7400544" cy="51480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5) Advies </a:t>
          </a:r>
          <a:endParaRPr lang="en-US" sz="2200" kern="1200"/>
        </a:p>
      </dsp:txBody>
      <dsp:txXfrm>
        <a:off x="25130" y="3165496"/>
        <a:ext cx="7350284" cy="464540"/>
      </dsp:txXfrm>
    </dsp:sp>
    <dsp:sp modelId="{11A27422-3F34-4178-982F-9E22BD498BAC}">
      <dsp:nvSpPr>
        <dsp:cNvPr id="0" name=""/>
        <dsp:cNvSpPr/>
      </dsp:nvSpPr>
      <dsp:spPr>
        <a:xfrm>
          <a:off x="0" y="3718217"/>
          <a:ext cx="7400544" cy="514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6) Overleg</a:t>
          </a:r>
          <a:endParaRPr lang="en-US" sz="2200" kern="1200"/>
        </a:p>
      </dsp:txBody>
      <dsp:txXfrm>
        <a:off x="25130" y="3743347"/>
        <a:ext cx="7350284" cy="464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98064-938E-4976-A968-327A380E602E}">
      <dsp:nvSpPr>
        <dsp:cNvPr id="0" name=""/>
        <dsp:cNvSpPr/>
      </dsp:nvSpPr>
      <dsp:spPr>
        <a:xfrm>
          <a:off x="1267" y="1388359"/>
          <a:ext cx="2965908" cy="14829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 dirty="0"/>
            <a:t>Werkfactoren</a:t>
          </a:r>
          <a:endParaRPr lang="en-US" sz="2500" kern="1200" dirty="0"/>
        </a:p>
      </dsp:txBody>
      <dsp:txXfrm>
        <a:off x="44701" y="1431793"/>
        <a:ext cx="2879040" cy="1396086"/>
      </dsp:txXfrm>
    </dsp:sp>
    <dsp:sp modelId="{B85816EF-A76E-4C42-81A1-5E07A13C8FC9}">
      <dsp:nvSpPr>
        <dsp:cNvPr id="0" name=""/>
        <dsp:cNvSpPr/>
      </dsp:nvSpPr>
      <dsp:spPr>
        <a:xfrm>
          <a:off x="3708653" y="1388359"/>
          <a:ext cx="2965908" cy="148295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 dirty="0"/>
            <a:t>Persoonlijk, sociaal en lichamelijk functioneren</a:t>
          </a:r>
          <a:endParaRPr lang="en-US" sz="2500" kern="1200" dirty="0"/>
        </a:p>
      </dsp:txBody>
      <dsp:txXfrm>
        <a:off x="3752087" y="1431793"/>
        <a:ext cx="2879040" cy="1396086"/>
      </dsp:txXfrm>
    </dsp:sp>
    <dsp:sp modelId="{9C34FDA3-51FE-4203-8F63-066872A9C5BE}">
      <dsp:nvSpPr>
        <dsp:cNvPr id="0" name=""/>
        <dsp:cNvSpPr/>
      </dsp:nvSpPr>
      <dsp:spPr>
        <a:xfrm>
          <a:off x="7416039" y="1388359"/>
          <a:ext cx="2965908" cy="148295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 dirty="0"/>
            <a:t>Persoonlijke factoren</a:t>
          </a:r>
          <a:endParaRPr lang="en-US" sz="2500" kern="1200" dirty="0"/>
        </a:p>
      </dsp:txBody>
      <dsp:txXfrm>
        <a:off x="7459473" y="1431793"/>
        <a:ext cx="2879040" cy="1396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00A9D-2B5A-42CA-BA23-5E96E2A87B3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345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352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Hiermee kan ook de VA en UWV hun eigen beoordelingskader blijven gebruiken. Wij maken duidelijk wat de context is en de persoonlijke factoren.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460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Resolutie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412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6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18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21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445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312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10E1F-CB50-4F4C-794A-AF79FBB83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68729C8-FC2C-FB11-2236-1E4FF1AEC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681B2AE-C128-C360-B481-E1200C85A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210650-EBB4-D2AA-FC78-5A927D205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00A9D-2B5A-42CA-BA23-5E96E2A87B3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68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2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237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Hier is een voorbeeld van een ingevuld item in het BAR-instrument, de werktijden.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25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194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4562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991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1367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highly active workers die prematurely of CVD?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0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Inhoud van twe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slide number 1">
            <a:extLst>
              <a:ext uri="{FF2B5EF4-FFF2-40B4-BE49-F238E27FC236}">
                <a16:creationId xmlns:a16="http://schemas.microsoft.com/office/drawing/2014/main" id="{0DD639EF-771E-4051-87CD-1AAD46E2F9CA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nl-NL"/>
              <a:t>P. </a:t>
            </a:r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tle 2 [PHJU]">
            <a:extLst>
              <a:ext uri="{FF2B5EF4-FFF2-40B4-BE49-F238E27FC236}">
                <a16:creationId xmlns:a16="http://schemas.microsoft.com/office/drawing/2014/main" id="{DE20401F-0825-4BA5-B7B6-36BC441C990B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3" name="Frame content 3 [PHJU]"/>
          <p:cNvSpPr>
            <a:spLocks noGrp="1" noSelect="1"/>
          </p:cNvSpPr>
          <p:nvPr>
            <p:ph sz="half" idx="1" hasCustomPrompt="1"/>
          </p:nvPr>
        </p:nvSpPr>
        <p:spPr bwMode="gray">
          <a:xfrm>
            <a:off x="838800" y="1782000"/>
            <a:ext cx="4212000" cy="4320000"/>
          </a:xfrm>
        </p:spPr>
        <p:txBody>
          <a:bodyPr/>
          <a:lstStyle/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4" name="Frame content 4 [PHJU]"/>
          <p:cNvSpPr>
            <a:spLocks noGrp="1" noSelect="1"/>
          </p:cNvSpPr>
          <p:nvPr>
            <p:ph sz="half" idx="2" hasCustomPrompt="1"/>
          </p:nvPr>
        </p:nvSpPr>
        <p:spPr bwMode="gray">
          <a:xfrm>
            <a:off x="6169375" y="1782000"/>
            <a:ext cx="4212000" cy="4320000"/>
          </a:xfrm>
        </p:spPr>
        <p:txBody>
          <a:bodyPr/>
          <a:lstStyle/>
          <a:p>
            <a:pPr lvl="0"/>
            <a:r>
              <a:rPr lang="nl-NL"/>
              <a:t>[Typ tekst of klik op een pictogram om een object in te voegen]</a:t>
            </a:r>
          </a:p>
        </p:txBody>
      </p:sp>
    </p:spTree>
    <p:extLst>
      <p:ext uri="{BB962C8B-B14F-4D97-AF65-F5344CB8AC3E}">
        <p14:creationId xmlns:p14="http://schemas.microsoft.com/office/powerpoint/2010/main" val="4044536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23715-3DC6-C329-693F-64099DB1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51B73C-7B10-4884-43B0-23BA120B1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808EBD-13FE-7AE8-9A6B-436AAB35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8D28-9AD7-45FB-948C-5ACB22CD05C4}" type="datetimeFigureOut">
              <a:rPr lang="nl-NL" smtClean="0"/>
              <a:t>13-2-2026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9E585D-781D-41EF-39D7-EE1CBB02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DC0C3F-FC61-45E5-4001-7390BC70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F321-2843-4E0E-8A32-0BF0EAA569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13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128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659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141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3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10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827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Voorbeeld voettekst | juli 2018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55" r:id="rId25"/>
    <p:sldLayoutId id="2147483685" r:id="rId26"/>
    <p:sldLayoutId id="2147483689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18" Type="http://schemas.openxmlformats.org/officeDocument/2006/relationships/image" Target="../media/image55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54.png"/><Relationship Id="rId2" Type="http://schemas.openxmlformats.org/officeDocument/2006/relationships/diagramData" Target="../diagrams/data2.xml"/><Relationship Id="rId16" Type="http://schemas.openxmlformats.org/officeDocument/2006/relationships/image" Target="../media/image53.sv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openxmlformats.org/officeDocument/2006/relationships/image" Target="../media/image48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52.png"/><Relationship Id="rId10" Type="http://schemas.openxmlformats.org/officeDocument/2006/relationships/image" Target="../media/image47.svg"/><Relationship Id="rId19" Type="http://schemas.openxmlformats.org/officeDocument/2006/relationships/image" Target="../media/image5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www.bar-project.nl/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icf-core-sets.org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-project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BBB0E-7CAD-9F31-AB15-5E20B914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 BAR-instrument en leidraad</a:t>
            </a:r>
          </a:p>
        </p:txBody>
      </p:sp>
      <p:pic>
        <p:nvPicPr>
          <p:cNvPr id="5" name="Afbeelding 2">
            <a:extLst>
              <a:ext uri="{FF2B5EF4-FFF2-40B4-BE49-F238E27FC236}">
                <a16:creationId xmlns:a16="http://schemas.microsoft.com/office/drawing/2014/main" id="{2290CFAB-0D5B-059A-5EB5-C79817E56B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34249" y="2556705"/>
            <a:ext cx="7989183" cy="2724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1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EA834-4CBC-FBFB-4B63-F05D84BC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78" y="895305"/>
            <a:ext cx="10766044" cy="1325563"/>
          </a:xfrm>
        </p:spPr>
        <p:txBody>
          <a:bodyPr/>
          <a:lstStyle/>
          <a:p>
            <a:r>
              <a:rPr lang="nl-NL" dirty="0"/>
              <a:t>Studies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9720B-2877-8E11-6738-E0D11403D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" y="2220868"/>
            <a:ext cx="10744200" cy="3751308"/>
          </a:xfrm>
        </p:spPr>
        <p:txBody>
          <a:bodyPr/>
          <a:lstStyle/>
          <a:p>
            <a:r>
              <a:rPr lang="en-GB" sz="2000" b="1" dirty="0"/>
              <a:t>Psychometric evaluation of an ICF-based instrument to assess work ability in occupational health care (Journal of occupational rehabilitation)</a:t>
            </a:r>
          </a:p>
          <a:p>
            <a:endParaRPr lang="en-GB" sz="2000" b="1" dirty="0"/>
          </a:p>
          <a:p>
            <a:r>
              <a:rPr lang="en-GB" sz="2000" b="1" dirty="0"/>
              <a:t>Aligning interprofessional collaboration in sick leave and return-to-work guidance: development of the ICF-Based WARD instrument and guideline</a:t>
            </a:r>
            <a:br>
              <a:rPr lang="en-GB" sz="2000" b="1" dirty="0"/>
            </a:br>
            <a:r>
              <a:rPr lang="en-GB" sz="2000" b="1" dirty="0"/>
              <a:t>(Disability &amp; Rehabilitation) </a:t>
            </a:r>
          </a:p>
          <a:p>
            <a:endParaRPr lang="en-GB" sz="2000" b="1" dirty="0"/>
          </a:p>
          <a:p>
            <a:r>
              <a:rPr lang="en-GB" sz="2000" b="1" dirty="0"/>
              <a:t>Implementation of the ICF-based WARD-instrument into work systems of occupational health professionals (In progress) </a:t>
            </a:r>
            <a:endParaRPr lang="nl-NL" sz="2000" dirty="0"/>
          </a:p>
          <a:p>
            <a:endParaRPr lang="nl-NL" b="1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1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5F54D-9F02-68EE-112F-60FA7E9F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99" y="1100092"/>
            <a:ext cx="11204673" cy="1325563"/>
          </a:xfrm>
        </p:spPr>
        <p:txBody>
          <a:bodyPr/>
          <a:lstStyle/>
          <a:p>
            <a:r>
              <a:rPr lang="nl-NL" dirty="0"/>
              <a:t>Beroepsgroepen &amp; advies- en klankbordgroep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6D8729-CAD6-D7F5-C39B-562BA7C44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099" y="2425655"/>
            <a:ext cx="10744200" cy="3751308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Tijdens de studies:</a:t>
            </a:r>
          </a:p>
          <a:p>
            <a:r>
              <a:rPr lang="nl-NL" sz="2000" b="1" dirty="0"/>
              <a:t>26 Bedrijfsartsen </a:t>
            </a:r>
          </a:p>
          <a:p>
            <a:r>
              <a:rPr lang="nl-NL" sz="2000" b="1" dirty="0"/>
              <a:t>19 Verzekeringsartsen</a:t>
            </a:r>
          </a:p>
          <a:p>
            <a:r>
              <a:rPr lang="nl-NL" sz="2000" b="1" dirty="0"/>
              <a:t>29 Arbeidsdeskundigen</a:t>
            </a:r>
          </a:p>
          <a:p>
            <a:endParaRPr lang="nl-NL" sz="2000" b="1" dirty="0"/>
          </a:p>
          <a:p>
            <a:pPr marL="0" indent="0">
              <a:buNone/>
            </a:pPr>
            <a:r>
              <a:rPr lang="nl-NL" sz="2000" b="1" dirty="0"/>
              <a:t>Betrokken bij de doorontwikkeling van instrument en leidraad: </a:t>
            </a:r>
          </a:p>
          <a:p>
            <a:r>
              <a:rPr lang="nl-NL" sz="2000" b="1" dirty="0"/>
              <a:t>Klankbordgroep: vertegenwoordigers werknemers en werkgevers </a:t>
            </a:r>
          </a:p>
          <a:p>
            <a:r>
              <a:rPr lang="nl-NL" sz="2000" b="1" dirty="0"/>
              <a:t>Adviesgroep: vertegenwoordigers beroepsverenigingen  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5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EEFB6-70E8-1A4C-45CD-7550D736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BAR-instrument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BB55BE-5DC6-4D24-287B-B851802035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84356"/>
              </p:ext>
            </p:extLst>
          </p:nvPr>
        </p:nvGraphicFramePr>
        <p:xfrm>
          <a:off x="752856" y="1596209"/>
          <a:ext cx="7400544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12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0B8D5-7A9B-2ECF-8E26-46749050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" y="689047"/>
            <a:ext cx="12074013" cy="1325563"/>
          </a:xfrm>
        </p:spPr>
        <p:txBody>
          <a:bodyPr/>
          <a:lstStyle/>
          <a:p>
            <a:r>
              <a:rPr lang="nl-NL" sz="3600" dirty="0"/>
              <a:t>3) Arbeidsbelastbaarheid &amp; re-integratiemogelijkheden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28DCF22-48F7-FD48-97A2-9F3FDDD655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382044"/>
              </p:ext>
            </p:extLst>
          </p:nvPr>
        </p:nvGraphicFramePr>
        <p:xfrm>
          <a:off x="858306" y="2249693"/>
          <a:ext cx="10383216" cy="425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Gedachte met effen opvulling">
            <a:extLst>
              <a:ext uri="{FF2B5EF4-FFF2-40B4-BE49-F238E27FC236}">
                <a16:creationId xmlns:a16="http://schemas.microsoft.com/office/drawing/2014/main" id="{43FFC9C0-3F2F-D658-1A2C-80002B35E8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44421" y="2396666"/>
            <a:ext cx="1101213" cy="1101213"/>
          </a:xfrm>
          <a:prstGeom prst="rect">
            <a:avLst/>
          </a:prstGeom>
        </p:spPr>
      </p:pic>
      <p:pic>
        <p:nvPicPr>
          <p:cNvPr id="7" name="Graphic 6" descr="Bureau silhouet">
            <a:extLst>
              <a:ext uri="{FF2B5EF4-FFF2-40B4-BE49-F238E27FC236}">
                <a16:creationId xmlns:a16="http://schemas.microsoft.com/office/drawing/2014/main" id="{89E556CC-316F-2B26-F986-EDBA6C0A72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0478" y="2269550"/>
            <a:ext cx="1355443" cy="1355443"/>
          </a:xfrm>
          <a:prstGeom prst="rect">
            <a:avLst/>
          </a:prstGeom>
        </p:spPr>
      </p:pic>
      <p:pic>
        <p:nvPicPr>
          <p:cNvPr id="8" name="Graphic 7" descr="Kloppend hart met effen opvulling">
            <a:extLst>
              <a:ext uri="{FF2B5EF4-FFF2-40B4-BE49-F238E27FC236}">
                <a16:creationId xmlns:a16="http://schemas.microsoft.com/office/drawing/2014/main" id="{EB3CBA5A-4E25-A893-AF13-AB25D36E2C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61108" y="2669502"/>
            <a:ext cx="943181" cy="943181"/>
          </a:xfrm>
          <a:prstGeom prst="rect">
            <a:avLst/>
          </a:prstGeom>
        </p:spPr>
      </p:pic>
      <p:pic>
        <p:nvPicPr>
          <p:cNvPr id="9" name="Graphic 8" descr="Steekkar met effen opvulling">
            <a:extLst>
              <a:ext uri="{FF2B5EF4-FFF2-40B4-BE49-F238E27FC236}">
                <a16:creationId xmlns:a16="http://schemas.microsoft.com/office/drawing/2014/main" id="{94BB4A0F-26B6-61CF-0A26-BBBB1DF703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84606" y="2249693"/>
            <a:ext cx="1293382" cy="1293382"/>
          </a:xfrm>
          <a:prstGeom prst="rect">
            <a:avLst/>
          </a:prstGeom>
        </p:spPr>
      </p:pic>
      <p:pic>
        <p:nvPicPr>
          <p:cNvPr id="10" name="Graphic 9" descr="Handdruk met effen opvulling">
            <a:extLst>
              <a:ext uri="{FF2B5EF4-FFF2-40B4-BE49-F238E27FC236}">
                <a16:creationId xmlns:a16="http://schemas.microsoft.com/office/drawing/2014/main" id="{7B49AB94-3488-00C3-E0BA-C79D717C3D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89635" y="2669503"/>
            <a:ext cx="914400" cy="914400"/>
          </a:xfrm>
          <a:prstGeom prst="rect">
            <a:avLst/>
          </a:prstGeom>
        </p:spPr>
      </p:pic>
      <p:pic>
        <p:nvPicPr>
          <p:cNvPr id="11" name="Graphic 10" descr="Directiekamer met effen opvulling">
            <a:extLst>
              <a:ext uri="{FF2B5EF4-FFF2-40B4-BE49-F238E27FC236}">
                <a16:creationId xmlns:a16="http://schemas.microsoft.com/office/drawing/2014/main" id="{6FB69ECF-6675-4EA0-95C7-84B5F26A1ED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47714" y="2523780"/>
            <a:ext cx="1101213" cy="1101213"/>
          </a:xfrm>
          <a:prstGeom prst="rect">
            <a:avLst/>
          </a:prstGeom>
        </p:spPr>
      </p:pic>
      <p:pic>
        <p:nvPicPr>
          <p:cNvPr id="12" name="Graphic 11" descr="Gezin met twee kinderen met effen opvulling">
            <a:extLst>
              <a:ext uri="{FF2B5EF4-FFF2-40B4-BE49-F238E27FC236}">
                <a16:creationId xmlns:a16="http://schemas.microsoft.com/office/drawing/2014/main" id="{6C1DBF0A-B5D0-A924-DD51-2426F2A53A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74307" y="2308638"/>
            <a:ext cx="1363358" cy="13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5E0D2-5999-8F2E-5FD3-27A8380EE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751300"/>
            <a:ext cx="10766044" cy="1325563"/>
          </a:xfrm>
        </p:spPr>
        <p:txBody>
          <a:bodyPr/>
          <a:lstStyle/>
          <a:p>
            <a:r>
              <a:rPr lang="nl-NL" sz="3600" dirty="0"/>
              <a:t>Werkfactoren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9D65F4-D261-16E8-3406-B0ACCB0F92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000" dirty="0"/>
              <a:t>Psychosociale belasting van het werk</a:t>
            </a:r>
          </a:p>
          <a:p>
            <a:endParaRPr lang="nl-NL" sz="2000" dirty="0"/>
          </a:p>
          <a:p>
            <a:r>
              <a:rPr lang="nl-NL" sz="2000" dirty="0"/>
              <a:t>Omstandigheden van de werkplek</a:t>
            </a:r>
          </a:p>
          <a:p>
            <a:endParaRPr lang="nl-NL" sz="2000" dirty="0"/>
          </a:p>
          <a:p>
            <a:r>
              <a:rPr lang="nl-NL" sz="2000" dirty="0"/>
              <a:t>Werktijden </a:t>
            </a:r>
          </a:p>
        </p:txBody>
      </p:sp>
      <p:pic>
        <p:nvPicPr>
          <p:cNvPr id="6" name="Afbeelding 5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B870D83F-B0D5-4274-4FAB-E0CD119FEA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4773" y="820571"/>
            <a:ext cx="6064030" cy="53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9C83C-8D2A-BC37-F999-F1F378A6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Activiteiten en participatie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BE3199-165C-8B3C-AD34-EB26AAA09B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20 d-codes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Verdeeld onder persoonlijk, sociaal en lichamelijk functioneren</a:t>
            </a:r>
          </a:p>
          <a:p>
            <a:endParaRPr lang="nl-NL" dirty="0"/>
          </a:p>
          <a:p>
            <a:r>
              <a:rPr lang="nl-NL" dirty="0"/>
              <a:t>Andere codes uit de ICF classificatie kunnen toegevoegd worden </a:t>
            </a:r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0599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24121-5881-E733-D21F-C1975FB0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Persoonlijke factoren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80611A-1865-A15F-2393-F766EBCAB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100" y="2746166"/>
            <a:ext cx="10744200" cy="3751308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2000" dirty="0"/>
              <a:t> Persoonlijke factoren kunnen de re-integratie belemmeren.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nl-NL" altLang="nl-NL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2000" dirty="0"/>
              <a:t> De bedrijfsarts geeft in het instrument aan of dergelijke factoren aanwezig zijn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nl-NL" altLang="nl-NL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2000" dirty="0"/>
              <a:t> Privacygevoelige informatie wordt niet vastgelegd.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nl-NL" altLang="nl-NL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2000" dirty="0"/>
              <a:t> In BAR worden alleen de voorwaarden voor re-integratie beschreven, niet de onderliggende persoonlijke problematiek.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19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9AE0B-8E8D-BE52-3A75-417E43512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CDA2BE6-685B-E871-ED1E-C17DF8E9CF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98" y="2395728"/>
            <a:ext cx="5223941" cy="272950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9E06C5E-7F02-2111-0D2B-C6D110981E3F}"/>
              </a:ext>
            </a:extLst>
          </p:cNvPr>
          <p:cNvSpPr txBox="1"/>
          <p:nvPr/>
        </p:nvSpPr>
        <p:spPr>
          <a:xfrm>
            <a:off x="128294" y="1594273"/>
            <a:ext cx="53504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Functies (b)</a:t>
            </a:r>
            <a:br>
              <a:rPr lang="nl-NL" sz="1400" dirty="0"/>
            </a:br>
            <a:r>
              <a:rPr lang="nl-NL" sz="1400" b="1" dirty="0"/>
              <a:t>b210</a:t>
            </a:r>
            <a:r>
              <a:rPr lang="nl-NL" sz="1400" dirty="0"/>
              <a:t> – Visuele functies</a:t>
            </a:r>
            <a:br>
              <a:rPr lang="nl-NL" sz="1400" dirty="0"/>
            </a:br>
            <a:r>
              <a:rPr lang="nl-NL" sz="1400" b="1" dirty="0"/>
              <a:t>b280</a:t>
            </a:r>
            <a:r>
              <a:rPr lang="nl-NL" sz="1400" dirty="0"/>
              <a:t> – Pijngewaarwording </a:t>
            </a:r>
            <a:br>
              <a:rPr lang="nl-NL" sz="1400" dirty="0"/>
            </a:br>
            <a:r>
              <a:rPr lang="nl-NL" sz="1400" b="1" dirty="0"/>
              <a:t>b710</a:t>
            </a:r>
            <a:r>
              <a:rPr lang="nl-NL" sz="1400" dirty="0"/>
              <a:t> – Gewrichtsmobiliteit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9696FA1-426D-90B1-A7CB-A4438122A93A}"/>
              </a:ext>
            </a:extLst>
          </p:cNvPr>
          <p:cNvSpPr txBox="1"/>
          <p:nvPr/>
        </p:nvSpPr>
        <p:spPr>
          <a:xfrm>
            <a:off x="84841" y="3114151"/>
            <a:ext cx="28994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Anatomische eigenschappen (s)</a:t>
            </a:r>
          </a:p>
          <a:p>
            <a:r>
              <a:rPr lang="nl-NL" sz="1400" b="1" dirty="0"/>
              <a:t>s770</a:t>
            </a:r>
            <a:r>
              <a:rPr lang="nl-NL" sz="1400" dirty="0"/>
              <a:t> – Structuur van de hand</a:t>
            </a:r>
          </a:p>
          <a:p>
            <a:r>
              <a:rPr lang="nl-NL" sz="1400" b="1" dirty="0"/>
              <a:t>s110</a:t>
            </a:r>
            <a:r>
              <a:rPr lang="nl-NL" sz="1400" dirty="0"/>
              <a:t> – Structuur van de hersenen</a:t>
            </a:r>
            <a:br>
              <a:rPr lang="nl-NL" sz="1400" dirty="0"/>
            </a:br>
            <a:r>
              <a:rPr lang="nl-NL" sz="1400" b="1" dirty="0"/>
              <a:t>s840</a:t>
            </a:r>
            <a:r>
              <a:rPr lang="nl-NL" sz="1400" dirty="0"/>
              <a:t> – Structuur van de huid </a:t>
            </a:r>
            <a:endParaRPr lang="nl-NL" sz="14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000" dirty="0"/>
              <a:t> </a:t>
            </a:r>
            <a:endParaRPr lang="nl-NL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5A70465-B028-147A-8B95-E0D3DFD3E9C3}"/>
              </a:ext>
            </a:extLst>
          </p:cNvPr>
          <p:cNvSpPr txBox="1"/>
          <p:nvPr/>
        </p:nvSpPr>
        <p:spPr>
          <a:xfrm>
            <a:off x="9110482" y="1321238"/>
            <a:ext cx="390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/>
              <a:t>Activiteiten en Participatie (d)</a:t>
            </a:r>
            <a:br>
              <a:rPr lang="nl-NL" sz="1400" b="1"/>
            </a:br>
            <a:r>
              <a:rPr lang="nl-NL" sz="1400"/>
              <a:t>d160 Richten van aandacht </a:t>
            </a:r>
            <a:br>
              <a:rPr lang="nl-NL" sz="1400"/>
            </a:br>
            <a:r>
              <a:rPr lang="nl-NL" sz="1400"/>
              <a:t>d2401 Omgaan met stress</a:t>
            </a:r>
          </a:p>
          <a:p>
            <a:r>
              <a:rPr lang="nl-NL" sz="1400"/>
              <a:t>d445 Gebruiken van hand en arm </a:t>
            </a:r>
            <a:br>
              <a:rPr lang="nl-NL" sz="1400" b="1"/>
            </a:br>
            <a:endParaRPr lang="nl-NL" sz="1400" b="1"/>
          </a:p>
          <a:p>
            <a:endParaRPr lang="nl-NL" sz="1400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9F6D629-FA4A-FA62-247C-26FD54560A6A}"/>
              </a:ext>
            </a:extLst>
          </p:cNvPr>
          <p:cNvSpPr txBox="1"/>
          <p:nvPr/>
        </p:nvSpPr>
        <p:spPr>
          <a:xfrm>
            <a:off x="199922" y="5220042"/>
            <a:ext cx="44202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Externe factoren (e)</a:t>
            </a:r>
            <a:br>
              <a:rPr lang="nl-NL" sz="1400" dirty="0"/>
            </a:br>
            <a:r>
              <a:rPr lang="nl-NL" sz="1400" b="1" dirty="0"/>
              <a:t>e310</a:t>
            </a:r>
            <a:r>
              <a:rPr lang="nl-NL" sz="1400" dirty="0"/>
              <a:t> – Directe familie</a:t>
            </a:r>
          </a:p>
          <a:p>
            <a:r>
              <a:rPr lang="nl-NL" sz="1400" b="1" dirty="0"/>
              <a:t>e460</a:t>
            </a:r>
            <a:r>
              <a:rPr lang="nl-NL" sz="1400" dirty="0"/>
              <a:t> – Houdingen in de samenleving</a:t>
            </a:r>
          </a:p>
          <a:p>
            <a:r>
              <a:rPr lang="nl-NL" sz="1400" b="1" dirty="0"/>
              <a:t>e125</a:t>
            </a:r>
            <a:r>
              <a:rPr lang="nl-NL" sz="1400" dirty="0"/>
              <a:t> – Producten en technologie voor communicatie</a:t>
            </a:r>
            <a:endParaRPr lang="nl-NL" sz="14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DC3C865-3924-6287-EBD2-CDED41738612}"/>
              </a:ext>
            </a:extLst>
          </p:cNvPr>
          <p:cNvSpPr txBox="1"/>
          <p:nvPr/>
        </p:nvSpPr>
        <p:spPr>
          <a:xfrm>
            <a:off x="9700593" y="5338486"/>
            <a:ext cx="390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Persoonlijke factoren</a:t>
            </a:r>
            <a:br>
              <a:rPr lang="nl-NL" sz="1400" b="1" dirty="0"/>
            </a:br>
            <a:r>
              <a:rPr lang="nl-NL" sz="1400" dirty="0"/>
              <a:t>Leeftijd</a:t>
            </a:r>
            <a:br>
              <a:rPr lang="nl-NL" sz="1400" dirty="0"/>
            </a:br>
            <a:r>
              <a:rPr lang="nl-NL" sz="1400" dirty="0"/>
              <a:t>Sociale achtergrond</a:t>
            </a:r>
            <a:br>
              <a:rPr lang="nl-NL" sz="1400" dirty="0"/>
            </a:br>
            <a:r>
              <a:rPr lang="nl-NL" sz="1400" dirty="0"/>
              <a:t>Coping stijl</a:t>
            </a:r>
            <a:br>
              <a:rPr lang="nl-NL" sz="1400" b="1" dirty="0"/>
            </a:br>
            <a:endParaRPr lang="nl-NL" sz="1400" b="1" dirty="0"/>
          </a:p>
          <a:p>
            <a:endParaRPr lang="nl-NL" sz="1400" b="1" dirty="0"/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9E3F27B1-9F76-B780-AD6D-A5781D74C3BE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2491407" y="2642428"/>
            <a:ext cx="793091" cy="1118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62787797-431B-5BC6-C9BA-68DFAF19E0AF}"/>
              </a:ext>
            </a:extLst>
          </p:cNvPr>
          <p:cNvCxnSpPr>
            <a:cxnSpLocks/>
            <a:stCxn id="4" idx="1"/>
            <a:endCxn id="5" idx="3"/>
          </p:cNvCxnSpPr>
          <p:nvPr/>
        </p:nvCxnSpPr>
        <p:spPr>
          <a:xfrm flipH="1" flipV="1">
            <a:off x="2984254" y="3760482"/>
            <a:ext cx="30024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97D3B35D-2C9E-8401-731B-0E79CED7F785}"/>
              </a:ext>
            </a:extLst>
          </p:cNvPr>
          <p:cNvCxnSpPr>
            <a:cxnSpLocks/>
          </p:cNvCxnSpPr>
          <p:nvPr/>
        </p:nvCxnSpPr>
        <p:spPr>
          <a:xfrm flipH="1">
            <a:off x="2491407" y="4774131"/>
            <a:ext cx="1522328" cy="674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9B8F56A3-C6B9-F54B-7AC0-65712D3020FC}"/>
              </a:ext>
            </a:extLst>
          </p:cNvPr>
          <p:cNvCxnSpPr>
            <a:cxnSpLocks/>
          </p:cNvCxnSpPr>
          <p:nvPr/>
        </p:nvCxnSpPr>
        <p:spPr>
          <a:xfrm>
            <a:off x="8263739" y="4844264"/>
            <a:ext cx="1436854" cy="6048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463C74BD-80EB-0A01-7AA5-C9D013F6EDDE}"/>
              </a:ext>
            </a:extLst>
          </p:cNvPr>
          <p:cNvCxnSpPr>
            <a:cxnSpLocks/>
          </p:cNvCxnSpPr>
          <p:nvPr/>
        </p:nvCxnSpPr>
        <p:spPr>
          <a:xfrm flipV="1">
            <a:off x="7104888" y="2352112"/>
            <a:ext cx="2196642" cy="12881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1D5A0CDE-E3FC-B776-3279-63621D79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41" y="6381750"/>
            <a:ext cx="11906053" cy="365125"/>
          </a:xfrm>
        </p:spPr>
        <p:txBody>
          <a:bodyPr/>
          <a:lstStyle/>
          <a:p>
            <a:r>
              <a:rPr lang="en-US" dirty="0"/>
              <a:t>WHO. International classification of disability and health. 2022 [Available from: https://www.who.int/standards/classifications/international-classification-of-functioning-disability-and-health.</a:t>
            </a:r>
            <a:endParaRPr lang="nl-NL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6C80070C-BBDD-C4A7-604D-FE147CB59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607824"/>
            <a:ext cx="10821971" cy="132556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09CB4"/>
                </a:solidFill>
              </a:rPr>
              <a:t>International Classification of Functioning, Disability and Health (ICF)</a:t>
            </a:r>
            <a:endParaRPr lang="nl-NL" sz="3200" dirty="0">
              <a:solidFill>
                <a:srgbClr val="009CB4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EA404E-A670-5A25-64D4-AA1B35276F59}"/>
              </a:ext>
            </a:extLst>
          </p:cNvPr>
          <p:cNvGrpSpPr/>
          <p:nvPr/>
        </p:nvGrpSpPr>
        <p:grpSpPr>
          <a:xfrm>
            <a:off x="3552824" y="4088828"/>
            <a:ext cx="2451665" cy="1441810"/>
            <a:chOff x="1267" y="1388359"/>
            <a:chExt cx="2965908" cy="148295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9680E00-4602-D236-F007-39DE07F567D7}"/>
                </a:ext>
              </a:extLst>
            </p:cNvPr>
            <p:cNvSpPr/>
            <p:nvPr/>
          </p:nvSpPr>
          <p:spPr>
            <a:xfrm>
              <a:off x="1267" y="1388359"/>
              <a:ext cx="2965908" cy="14829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C6DFD27B-1282-AB2A-BC34-18CC318D28BC}"/>
                </a:ext>
              </a:extLst>
            </p:cNvPr>
            <p:cNvSpPr txBox="1"/>
            <p:nvPr/>
          </p:nvSpPr>
          <p:spPr>
            <a:xfrm>
              <a:off x="44701" y="1431793"/>
              <a:ext cx="2879040" cy="1396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625" tIns="31750" rIns="47625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500" b="1" kern="1200" dirty="0"/>
                <a:t>Werkfactoren</a:t>
              </a:r>
              <a:endParaRPr lang="en-US" sz="2500" kern="12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A7912B-B6A2-8616-1BAC-0073D66B8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178" y="1270605"/>
            <a:ext cx="2969009" cy="1487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658146-0E1B-E74D-4806-378DDC8E6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732" y="4058986"/>
            <a:ext cx="2671446" cy="14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8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81927-1C6E-4DF5-1229-0D43B8BA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832964"/>
            <a:ext cx="10766044" cy="1325563"/>
          </a:xfrm>
        </p:spPr>
        <p:txBody>
          <a:bodyPr/>
          <a:lstStyle/>
          <a:p>
            <a:r>
              <a:rPr lang="nl-NL" sz="3200" dirty="0"/>
              <a:t>Aandachtsgebieden en voorwaarden voor re-integratie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3A9EE7-E45D-9C92-2D55-719997EF8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744" y="2273728"/>
            <a:ext cx="10744200" cy="3751308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Aandachtsgebieden</a:t>
            </a:r>
            <a:r>
              <a:rPr lang="nl-NL" sz="2000" dirty="0"/>
              <a:t>: </a:t>
            </a:r>
            <a:br>
              <a:rPr lang="nl-NL" sz="2000" dirty="0"/>
            </a:br>
            <a:r>
              <a:rPr lang="nl-NL" sz="2000" dirty="0"/>
              <a:t>belemmerende factoren voor re-integratie </a:t>
            </a:r>
            <a:br>
              <a:rPr lang="nl-NL" sz="2000" dirty="0"/>
            </a:br>
            <a:r>
              <a:rPr lang="nl-NL" sz="2000" i="1" dirty="0"/>
              <a:t>Hoe komen aandachtsgebieden tot uiting in het dagelijks functioneren en werk? 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Voorwaarden voor re-integratie: </a:t>
            </a:r>
            <a:br>
              <a:rPr lang="nl-NL" sz="2000" b="1" dirty="0"/>
            </a:br>
            <a:r>
              <a:rPr lang="nl-NL" sz="2000" i="1" dirty="0"/>
              <a:t>Oplossing om aandachtsgebieden te adresseren, verbeteren, barrières weg te nemen ten behoeve van re-integratie.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68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860F9-00F0-0248-E085-DA2F588D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468497"/>
            <a:ext cx="10766044" cy="1325563"/>
          </a:xfrm>
        </p:spPr>
        <p:txBody>
          <a:bodyPr/>
          <a:lstStyle/>
          <a:p>
            <a:r>
              <a:rPr lang="nl-NL" sz="3600" dirty="0"/>
              <a:t>Proportionaliteit</a:t>
            </a:r>
            <a:r>
              <a:rPr lang="nl-NL" sz="36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236919-642A-7EF9-13F2-DD2C13C6F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" y="1690365"/>
            <a:ext cx="10744200" cy="3751308"/>
          </a:xfrm>
        </p:spPr>
        <p:txBody>
          <a:bodyPr/>
          <a:lstStyle/>
          <a:p>
            <a:r>
              <a:rPr lang="nl-NL" sz="2000" b="1" dirty="0"/>
              <a:t>Eigen werk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b="1" dirty="0"/>
              <a:t>Aangepast eigen werk</a:t>
            </a:r>
            <a:endParaRPr lang="nl-NL" sz="2000" dirty="0"/>
          </a:p>
          <a:p>
            <a:endParaRPr lang="nl-NL" sz="2000" dirty="0"/>
          </a:p>
          <a:p>
            <a:r>
              <a:rPr lang="nl-NL" sz="2000" b="1" dirty="0"/>
              <a:t>Ander werk</a:t>
            </a:r>
          </a:p>
          <a:p>
            <a:endParaRPr lang="nl-NL" sz="2000" dirty="0"/>
          </a:p>
          <a:p>
            <a:r>
              <a:rPr lang="nl-NL" sz="2000" dirty="0"/>
              <a:t>Verwacht wordt dat het referentiekader bij complexer/langdurig verzuim verbreed, en daarmee de invulling van BAR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8632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1A96C-FF74-DE63-95DB-A97CAE20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4266D0-B001-E3AB-C709-2A7CA8D442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/>
            <a:r>
              <a:rPr lang="nl-NL" sz="2000" b="1" dirty="0"/>
              <a:t>Verbetering afstemming tussen professionals ten behoeve van samenwerking tijdens </a:t>
            </a:r>
            <a:br>
              <a:rPr lang="nl-NL" sz="2000" b="1" dirty="0"/>
            </a:br>
            <a:r>
              <a:rPr lang="nl-NL" sz="2000" b="1" dirty="0"/>
              <a:t>re-integratie en overdracht dossier van de bedrijfsarts naar UWV</a:t>
            </a:r>
          </a:p>
          <a:p>
            <a:pPr marL="0" indent="0">
              <a:buNone/>
            </a:pPr>
            <a:endParaRPr lang="nl-NL" sz="2000" b="1" dirty="0"/>
          </a:p>
          <a:p>
            <a:r>
              <a:rPr lang="nl-NL" sz="2000" b="1" dirty="0"/>
              <a:t>Discussie over juiste toepassing FML en IZP door de bedrijfsarts </a:t>
            </a:r>
          </a:p>
          <a:p>
            <a:endParaRPr lang="nl-NL" sz="2000" b="1" dirty="0"/>
          </a:p>
          <a:p>
            <a:pPr marL="285750" indent="-285750">
              <a:tabLst>
                <a:tab pos="1082675" algn="l"/>
              </a:tabLst>
            </a:pPr>
            <a:r>
              <a:rPr lang="nl-NL" sz="2000" b="1" dirty="0"/>
              <a:t>Nodig: </a:t>
            </a:r>
            <a:r>
              <a:rPr lang="nl-NL" sz="2000" b="1" i="1" dirty="0"/>
              <a:t>wetenschappelijk onderbouwd instrument voor de beschrijving van de belastbaarheid vanuit re-integratieperspectief  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0052E5-F69A-45E3-99AA-AF8C7BEC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41" y="6381750"/>
            <a:ext cx="11821213" cy="365125"/>
          </a:xfrm>
        </p:spPr>
        <p:txBody>
          <a:bodyPr/>
          <a:lstStyle/>
          <a:p>
            <a:r>
              <a:rPr lang="nl-NL" dirty="0" err="1"/>
              <a:t>Bonefaas</a:t>
            </a:r>
            <a:r>
              <a:rPr lang="nl-NL" dirty="0"/>
              <a:t>-Groenewoud K, de </a:t>
            </a:r>
            <a:r>
              <a:rPr lang="nl-NL" dirty="0" err="1"/>
              <a:t>Maaker</a:t>
            </a:r>
            <a:r>
              <a:rPr lang="nl-NL" dirty="0"/>
              <a:t>-Berkhof M, Kroneman H, Anema H. Oordelen over de belastbaarheid van de werknemer. TBV–Tijdschrift voor Bedrijfs-en Verzekeringsgeneeskunde. 2021;30:14-9.</a:t>
            </a:r>
          </a:p>
        </p:txBody>
      </p:sp>
    </p:spTree>
    <p:extLst>
      <p:ext uri="{BB962C8B-B14F-4D97-AF65-F5344CB8AC3E}">
        <p14:creationId xmlns:p14="http://schemas.microsoft.com/office/powerpoint/2010/main" val="21046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969D3586-6040-1FAD-750C-AD5CBDEEF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95" y="-206477"/>
            <a:ext cx="9787873" cy="69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8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59BA1-4354-69B4-873F-CDEA7CE3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78" y="781593"/>
            <a:ext cx="10766044" cy="1325563"/>
          </a:xfrm>
        </p:spPr>
        <p:txBody>
          <a:bodyPr/>
          <a:lstStyle/>
          <a:p>
            <a:r>
              <a:rPr lang="nl-NL" sz="3600" dirty="0"/>
              <a:t>Een biopsychosociaal referentiekader voor het beschrijven van belastbaarheid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7BCF9C-68A1-FB23-0B78-1D7C0BB89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200" y="2630442"/>
            <a:ext cx="10744200" cy="3751308"/>
          </a:xfrm>
        </p:spPr>
        <p:txBody>
          <a:bodyPr/>
          <a:lstStyle/>
          <a:p>
            <a:r>
              <a:rPr lang="nl-NL" sz="2000" dirty="0"/>
              <a:t>ICF als conceptueel kader voor het beschrijven van belastbaarheid </a:t>
            </a:r>
          </a:p>
          <a:p>
            <a:endParaRPr lang="nl-NL" sz="2000" dirty="0"/>
          </a:p>
          <a:p>
            <a:r>
              <a:rPr lang="nl-NL" sz="2000" dirty="0"/>
              <a:t>Meer recht aan begeleiding van persoon i.p.v. ziekte </a:t>
            </a:r>
          </a:p>
          <a:p>
            <a:endParaRPr lang="nl-NL" sz="2000" dirty="0"/>
          </a:p>
          <a:p>
            <a:r>
              <a:rPr lang="nl-NL" sz="2000" dirty="0"/>
              <a:t>Duiden van problemen in functioneren in relatie tot werk</a:t>
            </a:r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2159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F6066-BF4C-4BB6-5E5D-FAA51A859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51" y="576329"/>
            <a:ext cx="10766044" cy="1325563"/>
          </a:xfrm>
        </p:spPr>
        <p:txBody>
          <a:bodyPr/>
          <a:lstStyle/>
          <a:p>
            <a:r>
              <a:rPr lang="nl-NL" sz="3600" dirty="0">
                <a:solidFill>
                  <a:srgbClr val="009CB4"/>
                </a:solidFill>
              </a:rPr>
              <a:t>Samengevat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10BBA0-E700-A485-9A69-E0588E9A1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" y="1743555"/>
            <a:ext cx="10744200" cy="3751308"/>
          </a:xfrm>
        </p:spPr>
        <p:txBody>
          <a:bodyPr/>
          <a:lstStyle/>
          <a:p>
            <a:r>
              <a:rPr lang="nl-NL" sz="1800" dirty="0"/>
              <a:t>ICF als referentiekader voor het beschrijven van belastbaarheid en mogelijkheden tijdens re-integratie</a:t>
            </a:r>
          </a:p>
          <a:p>
            <a:endParaRPr lang="nl-NL" sz="1800" dirty="0"/>
          </a:p>
          <a:p>
            <a:r>
              <a:rPr lang="nl-NL" sz="1800" dirty="0"/>
              <a:t>BAR leidraad stimuleert: </a:t>
            </a:r>
          </a:p>
          <a:p>
            <a:pPr lvl="1"/>
            <a:r>
              <a:rPr lang="nl-NL" sz="1800" dirty="0"/>
              <a:t>samenwerking waar nodig </a:t>
            </a:r>
          </a:p>
          <a:p>
            <a:pPr lvl="1"/>
            <a:r>
              <a:rPr lang="nl-NL" sz="1800" dirty="0"/>
              <a:t>toepassing ICF als referentiekader door BA</a:t>
            </a:r>
          </a:p>
          <a:p>
            <a:pPr lvl="1"/>
            <a:r>
              <a:rPr lang="nl-NL" sz="1800" dirty="0"/>
              <a:t>verduidelijken voorwaarden maakt inzichtelijk voor de AD </a:t>
            </a:r>
            <a:r>
              <a:rPr lang="nl-NL" sz="1800" u="sng" dirty="0"/>
              <a:t>of én hoe </a:t>
            </a:r>
            <a:r>
              <a:rPr lang="nl-NL" sz="1800" dirty="0"/>
              <a:t>re-integratie mogelijk is</a:t>
            </a:r>
          </a:p>
          <a:p>
            <a:pPr lvl="1"/>
            <a:r>
              <a:rPr lang="nl-NL" sz="1800" dirty="0"/>
              <a:t>verduidelijken van persoonlijke en context factoren maken inzichtelijk voor de VA en AD welke overwegingen meegenomen zijn</a:t>
            </a:r>
          </a:p>
          <a:p>
            <a:endParaRPr lang="nl-NL" sz="1800" dirty="0"/>
          </a:p>
          <a:p>
            <a:r>
              <a:rPr lang="nl-NL" sz="1800" dirty="0"/>
              <a:t>BAR instrument vult toepassing ICF als referentie kader in op meerdere momenten tijdens verzuim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91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51F5E-6836-9CFA-56A4-84DF1DAB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31" y="1152644"/>
            <a:ext cx="4350845" cy="1325563"/>
          </a:xfrm>
        </p:spPr>
        <p:txBody>
          <a:bodyPr/>
          <a:lstStyle/>
          <a:p>
            <a:r>
              <a:rPr lang="nl-NL" sz="3200" dirty="0"/>
              <a:t>4) Visie werknemer en werkgever </a:t>
            </a:r>
          </a:p>
        </p:txBody>
      </p:sp>
      <p:pic>
        <p:nvPicPr>
          <p:cNvPr id="7" name="Tijdelijke aanduiding voor inhoud 6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250745C4-DBF5-70DB-BE99-DBABF7FFD8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10" y="850369"/>
            <a:ext cx="7483365" cy="5438640"/>
          </a:xfrm>
        </p:spPr>
      </p:pic>
    </p:spTree>
    <p:extLst>
      <p:ext uri="{BB962C8B-B14F-4D97-AF65-F5344CB8AC3E}">
        <p14:creationId xmlns:p14="http://schemas.microsoft.com/office/powerpoint/2010/main" val="246857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457F32C9-AD84-2AFB-9F0F-8574504AB7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2" y="1292773"/>
            <a:ext cx="6157429" cy="4017516"/>
          </a:xfrm>
        </p:spPr>
      </p:pic>
      <p:pic>
        <p:nvPicPr>
          <p:cNvPr id="11" name="Afbeelding 10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D73919BA-91F7-D99F-D571-819C839EF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11" y="1993278"/>
            <a:ext cx="5971189" cy="34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521C7-CBDD-1B53-2010-1788AB331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2" y="874060"/>
            <a:ext cx="10766044" cy="1325563"/>
          </a:xfrm>
        </p:spPr>
        <p:txBody>
          <a:bodyPr/>
          <a:lstStyle/>
          <a:p>
            <a:r>
              <a:rPr lang="nl-NL" sz="3600" dirty="0"/>
              <a:t>5) Advies en prognose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D88ED6-C4FD-D149-4BDE-B5BE1E773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" y="2125487"/>
            <a:ext cx="10744200" cy="3751308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2000" dirty="0"/>
              <a:t>De bedrijfsarts geeft advies over re-integratie op basis van de beschreven aandachtsgebieden.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l-NL" altLang="nl-NL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2000" dirty="0"/>
              <a:t>Het advies dient als terugkoppeling aan: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2000" dirty="0"/>
              <a:t> werknemer,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2000" dirty="0"/>
              <a:t> werkgever,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2000" dirty="0"/>
              <a:t> andere betrokken professionals.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nl-NL" altLang="nl-NL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2000" dirty="0"/>
              <a:t> De bedrijfsarts beschrijft per rubriek of aandachtsgebieden: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l-NL" altLang="nl-NL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2000" dirty="0"/>
              <a:t> tijdelijk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2000" dirty="0"/>
              <a:t> blijvend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altLang="nl-NL" sz="2000" dirty="0"/>
              <a:t> onbekend van duur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l-NL" alt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05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E5F91-B948-36B9-5D0B-69A4D0F9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Valideringsstudie BAR-instrument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8B9308-60BC-D69D-F804-4C8A81325C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nl-NL" sz="2000" dirty="0"/>
              <a:t>Wat is de mate van interdoktervariatie bij het gebruik van het BAR-instrument? </a:t>
            </a:r>
            <a:r>
              <a:rPr lang="nl-NL" sz="2000" i="1" dirty="0"/>
              <a:t>(betrouwbaarheid)</a:t>
            </a:r>
          </a:p>
          <a:p>
            <a:pPr lvl="0"/>
            <a:endParaRPr lang="nl-NL" sz="2000" dirty="0"/>
          </a:p>
          <a:p>
            <a:pPr lvl="0"/>
            <a:r>
              <a:rPr lang="nl-NL" sz="2000" dirty="0"/>
              <a:t>Wat is de mate van overeenkomst tussen de beoordelingen van artsen die het BAR-instrument toepassen en een referentiestandaard set? </a:t>
            </a:r>
            <a:r>
              <a:rPr lang="nl-NL" sz="2000" i="1" dirty="0"/>
              <a:t>(criterium validiteit)</a:t>
            </a:r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00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11363B-C609-5FDD-D188-DA152D63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Methoden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20AEAF-60DB-CE5C-B403-90247CD803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000" dirty="0"/>
              <a:t>10 casus ontwikkeld van langdurig verzuim </a:t>
            </a:r>
          </a:p>
          <a:p>
            <a:endParaRPr lang="nl-NL" sz="2000" dirty="0"/>
          </a:p>
          <a:p>
            <a:r>
              <a:rPr lang="nl-NL" sz="2000" dirty="0"/>
              <a:t>N=9 professionals consensus vinden over het invullen van BAR per casus (referentiestandaard) </a:t>
            </a:r>
          </a:p>
          <a:p>
            <a:endParaRPr lang="nl-NL" sz="2000" dirty="0"/>
          </a:p>
          <a:p>
            <a:r>
              <a:rPr lang="nl-NL" sz="2000" dirty="0"/>
              <a:t>N=22 professionals vullen zelfstandig BAR in a.d.h.v. dezelfde casuïstiek </a:t>
            </a:r>
          </a:p>
          <a:p>
            <a:endParaRPr lang="nl-NL" sz="2000" dirty="0"/>
          </a:p>
          <a:p>
            <a:r>
              <a:rPr lang="nl-NL" sz="2000" dirty="0"/>
              <a:t>Focusgroep met N=8 professionals om resultaten te bespreken (bronnen van variatie)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19963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B6729-8FC2-2738-1CE3-6EEC9E06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01" y="771319"/>
            <a:ext cx="10766044" cy="1325563"/>
          </a:xfrm>
        </p:spPr>
        <p:txBody>
          <a:bodyPr/>
          <a:lstStyle/>
          <a:p>
            <a:r>
              <a:rPr lang="nl-NL" sz="3600" dirty="0"/>
              <a:t>Resultaten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6D96-AF97-64F1-51A7-C86891DD4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" y="2240720"/>
            <a:ext cx="10744200" cy="3751308"/>
          </a:xfrm>
        </p:spPr>
        <p:txBody>
          <a:bodyPr/>
          <a:lstStyle/>
          <a:p>
            <a:r>
              <a:rPr lang="nl-NL" sz="2000" dirty="0"/>
              <a:t>Overeenstemming tussen artsen: 23 van de 29 items redelijke/goede overeenstemming (PABAK&gt;0.4) </a:t>
            </a:r>
          </a:p>
          <a:p>
            <a:endParaRPr lang="nl-NL" sz="2000" dirty="0"/>
          </a:p>
          <a:p>
            <a:r>
              <a:rPr lang="nl-NL" sz="2000" dirty="0"/>
              <a:t>Criteriumvaliditeit: 23 van de 29 items &gt;70% overeenkomst met de referentiestandaard </a:t>
            </a:r>
          </a:p>
          <a:p>
            <a:endParaRPr lang="nl-NL" sz="2000" dirty="0"/>
          </a:p>
          <a:p>
            <a:r>
              <a:rPr lang="nl-NL" sz="2000"/>
              <a:t>Hogere gemiddelde specificiteit </a:t>
            </a:r>
            <a:r>
              <a:rPr lang="nl-NL" sz="2000" dirty="0"/>
              <a:t>(78%) vergeleken met sensitiviteit (68%)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8691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421AA-6EF8-9C4E-C2E8-BFC1E774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57" y="133324"/>
            <a:ext cx="4749927" cy="2083902"/>
          </a:xfrm>
        </p:spPr>
        <p:txBody>
          <a:bodyPr/>
          <a:lstStyle/>
          <a:p>
            <a:r>
              <a:rPr lang="nl-NL" sz="3600" dirty="0">
                <a:solidFill>
                  <a:srgbClr val="009CB4"/>
                </a:solidFill>
                <a:latin typeface="+mn-lt"/>
              </a:rPr>
              <a:t>BAR in digitaal verzuimdossier </a:t>
            </a:r>
          </a:p>
        </p:txBody>
      </p:sp>
      <p:pic>
        <p:nvPicPr>
          <p:cNvPr id="8" name="Afbeelding 7" descr="Afbeelding met tekst, schermopname, software, nummer&#10;&#10;Door AI gegenereerde inhoud is mogelijk onjuist.">
            <a:extLst>
              <a:ext uri="{FF2B5EF4-FFF2-40B4-BE49-F238E27FC236}">
                <a16:creationId xmlns:a16="http://schemas.microsoft.com/office/drawing/2014/main" id="{34AB1D45-B239-5CE4-1A29-CEF244C9A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5996"/>
            <a:ext cx="7521533" cy="6746008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A9D44BA8-D045-3434-17AD-79BD6B51C6E3}"/>
              </a:ext>
            </a:extLst>
          </p:cNvPr>
          <p:cNvSpPr/>
          <p:nvPr/>
        </p:nvSpPr>
        <p:spPr>
          <a:xfrm>
            <a:off x="4572001" y="481561"/>
            <a:ext cx="2821858" cy="452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25D92FC0-CA1E-2D02-51CD-2015F70B9136}"/>
              </a:ext>
            </a:extLst>
          </p:cNvPr>
          <p:cNvSpPr/>
          <p:nvPr/>
        </p:nvSpPr>
        <p:spPr>
          <a:xfrm>
            <a:off x="3962400" y="5614219"/>
            <a:ext cx="4306529" cy="1187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088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EA259-FD61-6E00-64C5-95349571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966" y="1795933"/>
            <a:ext cx="10766044" cy="1325563"/>
          </a:xfrm>
        </p:spPr>
        <p:txBody>
          <a:bodyPr/>
          <a:lstStyle/>
          <a:p>
            <a:r>
              <a:rPr lang="nl-NL" dirty="0"/>
              <a:t>In samenwerking met</a:t>
            </a:r>
          </a:p>
        </p:txBody>
      </p:sp>
      <p:pic>
        <p:nvPicPr>
          <p:cNvPr id="5" name="Afbeelding 4" descr="Afbeelding met tekst, Graphics, vis, grafische vormgeving&#10;&#10;Automatisch gegenereerde beschrijving">
            <a:extLst>
              <a:ext uri="{FF2B5EF4-FFF2-40B4-BE49-F238E27FC236}">
                <a16:creationId xmlns:a16="http://schemas.microsoft.com/office/drawing/2014/main" id="{C747BB70-81CF-F652-AEE8-E119C2B84E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49" y="96625"/>
            <a:ext cx="1532011" cy="148721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Amsterdam UMC, Locatie VUmc - Zorg">
            <a:extLst>
              <a:ext uri="{FF2B5EF4-FFF2-40B4-BE49-F238E27FC236}">
                <a16:creationId xmlns:a16="http://schemas.microsoft.com/office/drawing/2014/main" id="{0B2AE505-8353-F7F5-874A-A452E7DAE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76" y="269454"/>
            <a:ext cx="3786047" cy="6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AN applied sciences - Noviotech Campus">
            <a:extLst>
              <a:ext uri="{FF2B5EF4-FFF2-40B4-BE49-F238E27FC236}">
                <a16:creationId xmlns:a16="http://schemas.microsoft.com/office/drawing/2014/main" id="{73F0CCC5-E78A-8BA2-8AF5-BD9FF89A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359" y="280197"/>
            <a:ext cx="1715215" cy="11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tekst, Lettertype, logo, symbool&#10;&#10;Automatisch gegenereerde beschrijving">
            <a:extLst>
              <a:ext uri="{FF2B5EF4-FFF2-40B4-BE49-F238E27FC236}">
                <a16:creationId xmlns:a16="http://schemas.microsoft.com/office/drawing/2014/main" id="{1595FEC1-6922-20EA-A20B-4A2061AEBF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3181" y="3150051"/>
            <a:ext cx="2057179" cy="91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 descr="Afbeelding met Lettertype, logo, Graphics, symbool&#10;&#10;Automatisch gegenereerde beschrijving">
            <a:extLst>
              <a:ext uri="{FF2B5EF4-FFF2-40B4-BE49-F238E27FC236}">
                <a16:creationId xmlns:a16="http://schemas.microsoft.com/office/drawing/2014/main" id="{F23BF530-0503-157E-600B-A1D15A0582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17" y="5541165"/>
            <a:ext cx="2369981" cy="571502"/>
          </a:xfrm>
          <a:prstGeom prst="rect">
            <a:avLst/>
          </a:prstGeom>
        </p:spPr>
      </p:pic>
      <p:pic>
        <p:nvPicPr>
          <p:cNvPr id="11" name="Afbeelding 10" descr="Afbeelding met tekst, Lettertype, schermopname, logo&#10;&#10;Automatisch gegenereerde beschrijving">
            <a:extLst>
              <a:ext uri="{FF2B5EF4-FFF2-40B4-BE49-F238E27FC236}">
                <a16:creationId xmlns:a16="http://schemas.microsoft.com/office/drawing/2014/main" id="{1D8731D8-23B2-A5A9-A8C2-E93CE1D1C0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4437206" y="2992057"/>
            <a:ext cx="2467957" cy="1104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 descr="Afbeelding met Lettertype, Graphics, Elektrisch blauw, schermopname&#10;&#10;Automatisch gegenereerde beschrijving">
            <a:extLst>
              <a:ext uri="{FF2B5EF4-FFF2-40B4-BE49-F238E27FC236}">
                <a16:creationId xmlns:a16="http://schemas.microsoft.com/office/drawing/2014/main" id="{B98377AF-BE1A-7A5D-7735-4A2033F7055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1" y="5489314"/>
            <a:ext cx="2378401" cy="736969"/>
          </a:xfrm>
          <a:prstGeom prst="rect">
            <a:avLst/>
          </a:prstGeom>
        </p:spPr>
      </p:pic>
      <p:pic>
        <p:nvPicPr>
          <p:cNvPr id="13" name="Afbeelding 12" descr="Afbeelding met tekst, Lettertype, logo, wit&#10;&#10;Automatisch gegenereerde beschrijving">
            <a:extLst>
              <a:ext uri="{FF2B5EF4-FFF2-40B4-BE49-F238E27FC236}">
                <a16:creationId xmlns:a16="http://schemas.microsoft.com/office/drawing/2014/main" id="{5B805E04-B470-6DFD-641E-5A152072CE2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9" y="4069396"/>
            <a:ext cx="2945940" cy="1203335"/>
          </a:xfrm>
          <a:prstGeom prst="rect">
            <a:avLst/>
          </a:prstGeom>
        </p:spPr>
      </p:pic>
      <p:pic>
        <p:nvPicPr>
          <p:cNvPr id="14" name="Afbeelding 13" descr="Afbeelding met tekst, Lettertype, poster, Graphics&#10;&#10;Automatisch gegenereerde beschrijving">
            <a:extLst>
              <a:ext uri="{FF2B5EF4-FFF2-40B4-BE49-F238E27FC236}">
                <a16:creationId xmlns:a16="http://schemas.microsoft.com/office/drawing/2014/main" id="{7D5D077C-1B99-4E2E-FFEF-85229EAF31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84" y="4327446"/>
            <a:ext cx="723496" cy="1818256"/>
          </a:xfrm>
          <a:prstGeom prst="rect">
            <a:avLst/>
          </a:prstGeom>
        </p:spPr>
      </p:pic>
      <p:pic>
        <p:nvPicPr>
          <p:cNvPr id="15" name="Afbeelding 14" descr="Afbeelding met Lettertype, typografie, lijn, tekst&#10;&#10;Automatisch gegenereerde beschrijving">
            <a:extLst>
              <a:ext uri="{FF2B5EF4-FFF2-40B4-BE49-F238E27FC236}">
                <a16:creationId xmlns:a16="http://schemas.microsoft.com/office/drawing/2014/main" id="{7DB2644B-F289-9017-F2E9-7D59E2C217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89" y="4368172"/>
            <a:ext cx="2653984" cy="830297"/>
          </a:xfrm>
          <a:prstGeom prst="rect">
            <a:avLst/>
          </a:prstGeom>
        </p:spPr>
      </p:pic>
      <p:pic>
        <p:nvPicPr>
          <p:cNvPr id="16" name="Afbeelding 15" descr="Afbeelding met logo, Graphics, Lettertype, Elektrisch blauw&#10;&#10;Automatisch gegenereerde beschrijving">
            <a:extLst>
              <a:ext uri="{FF2B5EF4-FFF2-40B4-BE49-F238E27FC236}">
                <a16:creationId xmlns:a16="http://schemas.microsoft.com/office/drawing/2014/main" id="{2B34C039-F92E-3C93-8286-7B3FFC6F6FE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70" y="4795557"/>
            <a:ext cx="1097865" cy="1108607"/>
          </a:xfrm>
          <a:prstGeom prst="rect">
            <a:avLst/>
          </a:prstGeom>
        </p:spPr>
      </p:pic>
      <p:pic>
        <p:nvPicPr>
          <p:cNvPr id="17" name="Picture 2" descr="FNV-LOGO-FLASH-CMY - Vakraad metaal &amp; techniek">
            <a:extLst>
              <a:ext uri="{FF2B5EF4-FFF2-40B4-BE49-F238E27FC236}">
                <a16:creationId xmlns:a16="http://schemas.microsoft.com/office/drawing/2014/main" id="{AA0BA6C2-014F-AECC-A4E3-CB07FD0C2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649" y="3747131"/>
            <a:ext cx="1136580" cy="110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WVN (@AWVN) / X">
            <a:extLst>
              <a:ext uri="{FF2B5EF4-FFF2-40B4-BE49-F238E27FC236}">
                <a16:creationId xmlns:a16="http://schemas.microsoft.com/office/drawing/2014/main" id="{B0CD2CB7-F002-C127-ADA9-C1494718D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7039" y="3224135"/>
            <a:ext cx="1807887" cy="7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6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DE1AC-D211-ADC6-C1FC-3AEAD31C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38" y="177318"/>
            <a:ext cx="10766044" cy="1325563"/>
          </a:xfrm>
        </p:spPr>
        <p:txBody>
          <a:bodyPr/>
          <a:lstStyle/>
          <a:p>
            <a:r>
              <a:rPr lang="nl-NL" sz="3600" dirty="0">
                <a:solidFill>
                  <a:srgbClr val="009CB4"/>
                </a:solidFill>
              </a:rPr>
              <a:t>Modulaire opbouw</a:t>
            </a:r>
          </a:p>
        </p:txBody>
      </p:sp>
      <p:pic>
        <p:nvPicPr>
          <p:cNvPr id="5" name="Tijdelijke aanduiding voor inhoud 4" descr="Afbeelding met tekst, schermopname, software, Webpagina&#10;&#10;Door AI gegenereerde inhoud is mogelijk onjuist.">
            <a:extLst>
              <a:ext uri="{FF2B5EF4-FFF2-40B4-BE49-F238E27FC236}">
                <a16:creationId xmlns:a16="http://schemas.microsoft.com/office/drawing/2014/main" id="{B1EE6AA9-E6A9-61E7-E7D2-D3309065F6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14" y="-1"/>
            <a:ext cx="6087386" cy="6680683"/>
          </a:xfr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00633DF0-8177-FD13-AF9D-32A943B280A8}"/>
              </a:ext>
            </a:extLst>
          </p:cNvPr>
          <p:cNvSpPr/>
          <p:nvPr/>
        </p:nvSpPr>
        <p:spPr>
          <a:xfrm rot="16200000">
            <a:off x="3126464" y="3308832"/>
            <a:ext cx="56769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909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2A1A8-9358-1681-1ECC-D35A2B67E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B6B368F9-4C4A-B766-84C3-122CB1991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6"/>
          <a:stretch>
            <a:fillRect/>
          </a:stretch>
        </p:blipFill>
        <p:spPr>
          <a:xfrm>
            <a:off x="161429" y="1544358"/>
            <a:ext cx="5515897" cy="3258005"/>
          </a:xfrm>
          <a:prstGeom prst="rect">
            <a:avLst/>
          </a:prstGeom>
        </p:spPr>
      </p:pic>
      <p:pic>
        <p:nvPicPr>
          <p:cNvPr id="20" name="Afbeelding 19" descr="Afbeelding met tekst, schermopname, software, Webpagina&#10;&#10;Door AI gegenereerde inhoud is mogelijk onjuist.">
            <a:extLst>
              <a:ext uri="{FF2B5EF4-FFF2-40B4-BE49-F238E27FC236}">
                <a16:creationId xmlns:a16="http://schemas.microsoft.com/office/drawing/2014/main" id="{33C0488F-CB47-EE35-BF59-A99F631B3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54" y="72434"/>
            <a:ext cx="6118877" cy="6355875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58A8B636-1217-5D77-B979-BA72615123BC}"/>
              </a:ext>
            </a:extLst>
          </p:cNvPr>
          <p:cNvSpPr/>
          <p:nvPr/>
        </p:nvSpPr>
        <p:spPr>
          <a:xfrm>
            <a:off x="5838754" y="72434"/>
            <a:ext cx="4170485" cy="431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4FC0561F-BB94-F65E-0769-B16E898302CD}"/>
              </a:ext>
            </a:extLst>
          </p:cNvPr>
          <p:cNvCxnSpPr>
            <a:cxnSpLocks/>
          </p:cNvCxnSpPr>
          <p:nvPr/>
        </p:nvCxnSpPr>
        <p:spPr>
          <a:xfrm>
            <a:off x="5574891" y="4218039"/>
            <a:ext cx="1553497" cy="466134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itel 12">
            <a:extLst>
              <a:ext uri="{FF2B5EF4-FFF2-40B4-BE49-F238E27FC236}">
                <a16:creationId xmlns:a16="http://schemas.microsoft.com/office/drawing/2014/main" id="{41FB7213-DF02-FD58-9DE1-BA45FDF8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844"/>
            <a:ext cx="6231118" cy="1325563"/>
          </a:xfrm>
        </p:spPr>
        <p:txBody>
          <a:bodyPr/>
          <a:lstStyle/>
          <a:p>
            <a:r>
              <a:rPr lang="nl-NL" sz="3600" dirty="0">
                <a:solidFill>
                  <a:srgbClr val="009CB4"/>
                </a:solidFill>
              </a:rPr>
              <a:t>Toegang tot andere documenten </a:t>
            </a:r>
          </a:p>
        </p:txBody>
      </p:sp>
    </p:spTree>
    <p:extLst>
      <p:ext uri="{BB962C8B-B14F-4D97-AF65-F5344CB8AC3E}">
        <p14:creationId xmlns:p14="http://schemas.microsoft.com/office/powerpoint/2010/main" val="117906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1778A-9C1F-BA5B-E1FB-D0BA4AE2B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elektronica, schermopname, Webpagina&#10;&#10;Door AI gegenereerde inhoud is mogelijk onjuist.">
            <a:extLst>
              <a:ext uri="{FF2B5EF4-FFF2-40B4-BE49-F238E27FC236}">
                <a16:creationId xmlns:a16="http://schemas.microsoft.com/office/drawing/2014/main" id="{A7E06A99-705E-F744-0C5C-8B87C59A7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9"/>
          <a:stretch>
            <a:fillRect/>
          </a:stretch>
        </p:blipFill>
        <p:spPr>
          <a:xfrm>
            <a:off x="3413653" y="1346053"/>
            <a:ext cx="5740180" cy="5403049"/>
          </a:xfrm>
          <a:prstGeom prst="rect">
            <a:avLst/>
          </a:prstGeom>
        </p:spPr>
      </p:pic>
      <p:sp>
        <p:nvSpPr>
          <p:cNvPr id="14" name="Titel 12">
            <a:extLst>
              <a:ext uri="{FF2B5EF4-FFF2-40B4-BE49-F238E27FC236}">
                <a16:creationId xmlns:a16="http://schemas.microsoft.com/office/drawing/2014/main" id="{E24F9A14-8AFD-B828-8EBC-75509DFB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54" y="356420"/>
            <a:ext cx="10766044" cy="1325563"/>
          </a:xfrm>
        </p:spPr>
        <p:txBody>
          <a:bodyPr/>
          <a:lstStyle/>
          <a:p>
            <a:r>
              <a:rPr lang="nl-NL" sz="3600" dirty="0">
                <a:solidFill>
                  <a:srgbClr val="009CB4"/>
                </a:solidFill>
              </a:rPr>
              <a:t>Verwijzing naar ICF definities en richtlijnen </a:t>
            </a:r>
          </a:p>
        </p:txBody>
      </p:sp>
    </p:spTree>
    <p:extLst>
      <p:ext uri="{BB962C8B-B14F-4D97-AF65-F5344CB8AC3E}">
        <p14:creationId xmlns:p14="http://schemas.microsoft.com/office/powerpoint/2010/main" val="42858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5F1A1-5FED-F395-3F46-5D9482DE6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B02F7A-66B7-0C09-D687-5070AA3BEC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Het is belangrijk dat de informatie in BAR ook begrijpelijk en toepasbaar is voor werknemers en werkgevers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9186085-F108-0E1E-2DC5-4ABDC9B6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9CB4"/>
                </a:solidFill>
              </a:rPr>
              <a:t>Stellingen </a:t>
            </a:r>
          </a:p>
        </p:txBody>
      </p:sp>
    </p:spTree>
    <p:extLst>
      <p:ext uri="{BB962C8B-B14F-4D97-AF65-F5344CB8AC3E}">
        <p14:creationId xmlns:p14="http://schemas.microsoft.com/office/powerpoint/2010/main" val="25769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42F47-5B1B-0ECF-D763-CB5A1CD34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792C16-55B6-F522-CF70-9F80D682A8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Voor het beschrijven van belastbaarheid verkies ik een kwalitatieve boven een kwantitatieve benadering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23594B3-8180-0B9C-A356-A991AE3E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solidFill>
                  <a:srgbClr val="009CB4"/>
                </a:solidFill>
                <a:latin typeface="+mn-lt"/>
              </a:rPr>
              <a:t>Stellingen</a:t>
            </a:r>
            <a:r>
              <a:rPr lang="nl-NL" sz="3600" dirty="0">
                <a:solidFill>
                  <a:srgbClr val="009CB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5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B11C8-0725-70E7-AA66-BFE8A99DB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1B03E-0932-516C-2A27-C7BF266AB0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Vroeg handelen op belemmeringen kan langdurige uitval en ziekte voorkomen, de beleving van het individu is dus een belangrijk signaal dat thuis hoort in BAR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804B9B2-DF6F-47C4-A383-068D7508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solidFill>
                  <a:srgbClr val="009CB4"/>
                </a:solidFill>
                <a:latin typeface="+mn-lt"/>
              </a:rPr>
              <a:t>Stellingen</a:t>
            </a:r>
            <a:r>
              <a:rPr lang="nl-NL" sz="3600" dirty="0">
                <a:solidFill>
                  <a:srgbClr val="009CB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21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650F5-F967-5F7E-122A-755ACEB8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9CB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www.bar-project.nl</a:t>
            </a:r>
            <a:r>
              <a:rPr lang="nl-NL" dirty="0">
                <a:solidFill>
                  <a:srgbClr val="009CB4"/>
                </a:solidFill>
              </a:rPr>
              <a:t> </a:t>
            </a:r>
          </a:p>
        </p:txBody>
      </p:sp>
      <p:pic>
        <p:nvPicPr>
          <p:cNvPr id="5" name="Tijdelijke aanduiding voor inhoud 4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E2CE4216-D94E-8709-28B0-9C4FF6428F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425655"/>
            <a:ext cx="9958193" cy="3751263"/>
          </a:xfrm>
        </p:spPr>
      </p:pic>
    </p:spTree>
    <p:extLst>
      <p:ext uri="{BB962C8B-B14F-4D97-AF65-F5344CB8AC3E}">
        <p14:creationId xmlns:p14="http://schemas.microsoft.com/office/powerpoint/2010/main" val="42890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3A2E8-931E-7562-FA18-E61386EA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Doel BAR-project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E1F11C-39B7-12DC-F140-C3392B9E0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44" y="2208839"/>
            <a:ext cx="10744200" cy="375130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sz="2000" b="1" dirty="0"/>
              <a:t>Versterken van communicatie tussen professionals</a:t>
            </a:r>
          </a:p>
          <a:p>
            <a:endParaRPr lang="nl-NL" sz="2000" b="1" dirty="0"/>
          </a:p>
          <a:p>
            <a:r>
              <a:rPr lang="nl-NL" sz="2000" b="1" dirty="0"/>
              <a:t>Verbeteren van begeleiding van werknemers en werkgevers </a:t>
            </a:r>
          </a:p>
          <a:p>
            <a:pPr marL="0" indent="0">
              <a:buNone/>
            </a:pPr>
            <a:endParaRPr lang="nl-NL" sz="2000" b="1" dirty="0"/>
          </a:p>
          <a:p>
            <a:r>
              <a:rPr lang="nl-NL" sz="2000" b="1" dirty="0"/>
              <a:t>Een gezamenlijke taal en begrippenkader voor arbeidsbelastbaarheid en re-integratie mogelijkheden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48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B2861CA-121E-4D43-FD82-324CC5F798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74" y="2062246"/>
            <a:ext cx="7462955" cy="3899393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F1E94102-36F3-C8BB-E359-C5AF6110F9DB}"/>
              </a:ext>
            </a:extLst>
          </p:cNvPr>
          <p:cNvSpPr/>
          <p:nvPr/>
        </p:nvSpPr>
        <p:spPr>
          <a:xfrm>
            <a:off x="5205153" y="3398101"/>
            <a:ext cx="4876800" cy="86488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15E8A07-32CD-0D8D-AC91-004E13FA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736684"/>
            <a:ext cx="10766425" cy="1325562"/>
          </a:xfrm>
        </p:spPr>
        <p:txBody>
          <a:bodyPr/>
          <a:lstStyle/>
          <a:p>
            <a:pPr algn="ctr"/>
            <a:r>
              <a:rPr lang="en-US" sz="3200" dirty="0"/>
              <a:t>International Classification of Functioning, Disability and Health (ICF)</a:t>
            </a:r>
            <a:endParaRPr lang="nl-NL" sz="3200" dirty="0"/>
          </a:p>
        </p:txBody>
      </p:sp>
      <p:sp>
        <p:nvSpPr>
          <p:cNvPr id="11" name="Ovaal 18">
            <a:extLst>
              <a:ext uri="{FF2B5EF4-FFF2-40B4-BE49-F238E27FC236}">
                <a16:creationId xmlns:a16="http://schemas.microsoft.com/office/drawing/2014/main" id="{C53B2D29-4372-7C83-8312-428D59915D65}"/>
              </a:ext>
            </a:extLst>
          </p:cNvPr>
          <p:cNvSpPr/>
          <p:nvPr/>
        </p:nvSpPr>
        <p:spPr>
          <a:xfrm>
            <a:off x="3311091" y="5164158"/>
            <a:ext cx="2079056" cy="682402"/>
          </a:xfrm>
          <a:prstGeom prst="ellipse">
            <a:avLst/>
          </a:prstGeom>
          <a:noFill/>
          <a:ln w="476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Ovaal 15">
            <a:extLst>
              <a:ext uri="{FF2B5EF4-FFF2-40B4-BE49-F238E27FC236}">
                <a16:creationId xmlns:a16="http://schemas.microsoft.com/office/drawing/2014/main" id="{2921E103-16C4-D50F-A85A-508F31F38F08}"/>
              </a:ext>
            </a:extLst>
          </p:cNvPr>
          <p:cNvSpPr/>
          <p:nvPr/>
        </p:nvSpPr>
        <p:spPr>
          <a:xfrm>
            <a:off x="7241851" y="5072514"/>
            <a:ext cx="2248658" cy="774046"/>
          </a:xfrm>
          <a:prstGeom prst="ellipse">
            <a:avLst/>
          </a:prstGeom>
          <a:noFill/>
          <a:ln w="476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78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B0DA8-8FCE-4F72-C329-F5D630BC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607824"/>
            <a:ext cx="10821971" cy="1325563"/>
          </a:xfrm>
        </p:spPr>
        <p:txBody>
          <a:bodyPr/>
          <a:lstStyle/>
          <a:p>
            <a:pPr algn="ctr"/>
            <a:r>
              <a:rPr lang="en-US" sz="3200" dirty="0"/>
              <a:t>International Classification of Functioning, Disability and Health (ICF)</a:t>
            </a:r>
            <a:endParaRPr lang="nl-NL" sz="32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E49299-14BC-637C-5823-0EB658FD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841" y="6381750"/>
            <a:ext cx="11906053" cy="365125"/>
          </a:xfrm>
        </p:spPr>
        <p:txBody>
          <a:bodyPr/>
          <a:lstStyle/>
          <a:p>
            <a:r>
              <a:rPr lang="en-US" dirty="0"/>
              <a:t>WHO. International classification of disability and health. 2022 [Available from: https://www.who.int/standards/classifications/international-classification-of-functioning-disability-and-health.</a:t>
            </a:r>
            <a:endParaRPr lang="nl-NL" dirty="0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CC79DDC3-032A-47F5-07CE-010FB2CC6B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98" y="2192576"/>
            <a:ext cx="5223941" cy="272950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2264FFC-F7E7-FBCD-0693-A221FD0C0648}"/>
              </a:ext>
            </a:extLst>
          </p:cNvPr>
          <p:cNvSpPr txBox="1"/>
          <p:nvPr/>
        </p:nvSpPr>
        <p:spPr>
          <a:xfrm>
            <a:off x="56666" y="1828174"/>
            <a:ext cx="53504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Functies (b)</a:t>
            </a:r>
            <a:br>
              <a:rPr lang="nl-NL" sz="1400" dirty="0"/>
            </a:br>
            <a:r>
              <a:rPr lang="nl-NL" sz="1400" b="1" dirty="0"/>
              <a:t>b210</a:t>
            </a:r>
            <a:r>
              <a:rPr lang="nl-NL" sz="1400" dirty="0"/>
              <a:t> – Visuele functies</a:t>
            </a:r>
            <a:br>
              <a:rPr lang="nl-NL" sz="1400" dirty="0"/>
            </a:br>
            <a:r>
              <a:rPr lang="nl-NL" sz="1400" b="1" dirty="0"/>
              <a:t>b280</a:t>
            </a:r>
            <a:r>
              <a:rPr lang="nl-NL" sz="1400" dirty="0"/>
              <a:t> – Pijngewaarwording </a:t>
            </a:r>
            <a:br>
              <a:rPr lang="nl-NL" sz="1400" dirty="0"/>
            </a:br>
            <a:r>
              <a:rPr lang="nl-NL" sz="1400" b="1" dirty="0"/>
              <a:t>b710</a:t>
            </a:r>
            <a:r>
              <a:rPr lang="nl-NL" sz="1400" dirty="0"/>
              <a:t> – Gewrichtsmobiliteit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D6955E0-3560-12BC-7BC6-F7005A49FD0A}"/>
              </a:ext>
            </a:extLst>
          </p:cNvPr>
          <p:cNvSpPr txBox="1"/>
          <p:nvPr/>
        </p:nvSpPr>
        <p:spPr>
          <a:xfrm>
            <a:off x="17962" y="3231066"/>
            <a:ext cx="30845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Anatomische eigenschappen (s)</a:t>
            </a:r>
          </a:p>
          <a:p>
            <a:r>
              <a:rPr lang="nl-NL" sz="1400" b="1" dirty="0"/>
              <a:t>s770</a:t>
            </a:r>
            <a:r>
              <a:rPr lang="nl-NL" sz="1400" dirty="0"/>
              <a:t> – Structuur van de hand</a:t>
            </a:r>
          </a:p>
          <a:p>
            <a:r>
              <a:rPr lang="nl-NL" sz="1400" b="1" dirty="0"/>
              <a:t>s110</a:t>
            </a:r>
            <a:r>
              <a:rPr lang="nl-NL" sz="1400" dirty="0"/>
              <a:t> – Structuur van de hersenen</a:t>
            </a:r>
            <a:br>
              <a:rPr lang="nl-NL" sz="1400" dirty="0"/>
            </a:br>
            <a:r>
              <a:rPr lang="nl-NL" sz="1400" b="1" dirty="0"/>
              <a:t>s840</a:t>
            </a:r>
            <a:r>
              <a:rPr lang="nl-NL" sz="1400" dirty="0"/>
              <a:t> – Structuur van de huid </a:t>
            </a:r>
            <a:endParaRPr lang="nl-NL" sz="14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000" dirty="0"/>
              <a:t> </a:t>
            </a:r>
            <a:endParaRPr lang="nl-NL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D063A5F-4997-A1C1-6855-C7E3EC0B9F42}"/>
              </a:ext>
            </a:extLst>
          </p:cNvPr>
          <p:cNvSpPr txBox="1"/>
          <p:nvPr/>
        </p:nvSpPr>
        <p:spPr>
          <a:xfrm>
            <a:off x="8757728" y="1573702"/>
            <a:ext cx="390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Activiteiten en Participatie (d)</a:t>
            </a:r>
            <a:br>
              <a:rPr lang="nl-NL" sz="1400" b="1" dirty="0"/>
            </a:br>
            <a:r>
              <a:rPr lang="nl-NL" sz="1400" b="1" dirty="0"/>
              <a:t>d160 </a:t>
            </a:r>
            <a:r>
              <a:rPr lang="nl-NL" sz="1400" dirty="0"/>
              <a:t>–</a:t>
            </a:r>
            <a:r>
              <a:rPr lang="nl-NL" sz="1400" b="1" dirty="0"/>
              <a:t> </a:t>
            </a:r>
            <a:r>
              <a:rPr lang="nl-NL" sz="1400" dirty="0"/>
              <a:t>Richten van aandacht </a:t>
            </a:r>
            <a:br>
              <a:rPr lang="nl-NL" sz="1400" dirty="0"/>
            </a:br>
            <a:r>
              <a:rPr lang="nl-NL" sz="1400" b="1" dirty="0"/>
              <a:t>d2401</a:t>
            </a:r>
            <a:r>
              <a:rPr lang="nl-NL" sz="1400" dirty="0"/>
              <a:t> – Omgaan met stress</a:t>
            </a:r>
          </a:p>
          <a:p>
            <a:r>
              <a:rPr lang="nl-NL" sz="1400" b="1" dirty="0"/>
              <a:t>d445 </a:t>
            </a:r>
            <a:r>
              <a:rPr lang="nl-NL" sz="1400" dirty="0"/>
              <a:t>– Gebruiken van hand en arm </a:t>
            </a:r>
            <a:br>
              <a:rPr lang="nl-NL" sz="1400" b="1" dirty="0"/>
            </a:br>
            <a:endParaRPr lang="nl-NL" sz="1400" b="1" dirty="0"/>
          </a:p>
          <a:p>
            <a:endParaRPr lang="nl-NL" sz="1400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8C831CB-EB74-93EA-0E70-4FC76DA71601}"/>
              </a:ext>
            </a:extLst>
          </p:cNvPr>
          <p:cNvSpPr txBox="1"/>
          <p:nvPr/>
        </p:nvSpPr>
        <p:spPr>
          <a:xfrm>
            <a:off x="0" y="5067684"/>
            <a:ext cx="57880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Externe factoren (e)</a:t>
            </a:r>
            <a:br>
              <a:rPr lang="nl-NL" sz="1400" dirty="0"/>
            </a:br>
            <a:r>
              <a:rPr lang="nl-NL" sz="1400" b="1" dirty="0"/>
              <a:t>e310</a:t>
            </a:r>
            <a:r>
              <a:rPr lang="nl-NL" sz="1400" dirty="0"/>
              <a:t> – Directe familie</a:t>
            </a:r>
          </a:p>
          <a:p>
            <a:r>
              <a:rPr lang="nl-NL" sz="1400" b="1" dirty="0"/>
              <a:t>e460</a:t>
            </a:r>
            <a:r>
              <a:rPr lang="nl-NL" sz="1400" dirty="0"/>
              <a:t> – Houdingen in de samenleving</a:t>
            </a:r>
          </a:p>
          <a:p>
            <a:r>
              <a:rPr lang="nl-NL" sz="1400" b="1" dirty="0"/>
              <a:t>e125</a:t>
            </a:r>
            <a:r>
              <a:rPr lang="nl-NL" sz="1400" dirty="0"/>
              <a:t> – Producten en technologie voor communicatie</a:t>
            </a:r>
            <a:endParaRPr lang="nl-NL" sz="14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B0C2B2C-BE1A-4DA9-4B72-AF8A5319FA07}"/>
              </a:ext>
            </a:extLst>
          </p:cNvPr>
          <p:cNvSpPr txBox="1"/>
          <p:nvPr/>
        </p:nvSpPr>
        <p:spPr>
          <a:xfrm>
            <a:off x="8918964" y="5215379"/>
            <a:ext cx="390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Persoonlijke factoren (voorbeelden)</a:t>
            </a:r>
            <a:br>
              <a:rPr lang="nl-NL" sz="1400" b="1" dirty="0"/>
            </a:br>
            <a:r>
              <a:rPr lang="nl-NL" sz="1400" dirty="0"/>
              <a:t>Leeftijd</a:t>
            </a:r>
            <a:br>
              <a:rPr lang="nl-NL" sz="1400" dirty="0"/>
            </a:br>
            <a:r>
              <a:rPr lang="nl-NL" sz="1400" dirty="0"/>
              <a:t>Sociale achtergrond</a:t>
            </a:r>
            <a:br>
              <a:rPr lang="nl-NL" sz="1400" dirty="0"/>
            </a:br>
            <a:r>
              <a:rPr lang="nl-NL" sz="1400" dirty="0"/>
              <a:t>Copingstijl</a:t>
            </a:r>
            <a:br>
              <a:rPr lang="nl-NL" sz="1400" b="1" dirty="0"/>
            </a:br>
            <a:endParaRPr lang="nl-NL" sz="1400" b="1" dirty="0"/>
          </a:p>
          <a:p>
            <a:endParaRPr lang="nl-NL" sz="1400" b="1" dirty="0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43216CD-81CE-7A95-DC25-6E19D0E2F905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2752934" y="2764263"/>
            <a:ext cx="531564" cy="793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17C51A3E-1CBB-4D22-3479-ED80414FACEE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752934" y="3557331"/>
            <a:ext cx="531564" cy="5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4D30A260-BBE0-1B77-4CA8-3990D9E5E9ED}"/>
              </a:ext>
            </a:extLst>
          </p:cNvPr>
          <p:cNvCxnSpPr>
            <a:cxnSpLocks/>
          </p:cNvCxnSpPr>
          <p:nvPr/>
        </p:nvCxnSpPr>
        <p:spPr>
          <a:xfrm flipH="1">
            <a:off x="1951892" y="4641112"/>
            <a:ext cx="1766668" cy="661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4D85F2A4-D572-D4DA-0D62-61CA1BFAAC4C}"/>
              </a:ext>
            </a:extLst>
          </p:cNvPr>
          <p:cNvCxnSpPr>
            <a:cxnSpLocks/>
          </p:cNvCxnSpPr>
          <p:nvPr/>
        </p:nvCxnSpPr>
        <p:spPr>
          <a:xfrm>
            <a:off x="8397710" y="4641112"/>
            <a:ext cx="1085655" cy="5358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690D46E4-2DDF-4E46-76ED-7EBE60B87FC6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7323826" y="2266200"/>
            <a:ext cx="1433902" cy="11268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651E10B9-429E-9517-2B55-924C83B447CF}"/>
              </a:ext>
            </a:extLst>
          </p:cNvPr>
          <p:cNvSpPr/>
          <p:nvPr/>
        </p:nvSpPr>
        <p:spPr>
          <a:xfrm>
            <a:off x="6471830" y="4225409"/>
            <a:ext cx="1944178" cy="682402"/>
          </a:xfrm>
          <a:prstGeom prst="ellipse">
            <a:avLst/>
          </a:prstGeom>
          <a:noFill/>
          <a:ln w="476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ijdelijke aanduiding voor voettekst 2">
            <a:extLst>
              <a:ext uri="{FF2B5EF4-FFF2-40B4-BE49-F238E27FC236}">
                <a16:creationId xmlns:a16="http://schemas.microsoft.com/office/drawing/2014/main" id="{06A015A3-B24F-59CF-426F-7942C8C930A2}"/>
              </a:ext>
            </a:extLst>
          </p:cNvPr>
          <p:cNvSpPr txBox="1">
            <a:spLocks/>
          </p:cNvSpPr>
          <p:nvPr/>
        </p:nvSpPr>
        <p:spPr>
          <a:xfrm>
            <a:off x="0" y="6482715"/>
            <a:ext cx="805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50" kern="1200">
                <a:solidFill>
                  <a:srgbClr val="00373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8" name="Ovaal 6">
            <a:extLst>
              <a:ext uri="{FF2B5EF4-FFF2-40B4-BE49-F238E27FC236}">
                <a16:creationId xmlns:a16="http://schemas.microsoft.com/office/drawing/2014/main" id="{E5FA556D-1C20-A7C1-4777-B4CFD4DA5656}"/>
              </a:ext>
            </a:extLst>
          </p:cNvPr>
          <p:cNvSpPr/>
          <p:nvPr/>
        </p:nvSpPr>
        <p:spPr>
          <a:xfrm>
            <a:off x="5407152" y="3021348"/>
            <a:ext cx="3101287" cy="888835"/>
          </a:xfrm>
          <a:prstGeom prst="ellipse">
            <a:avLst/>
          </a:prstGeom>
          <a:noFill/>
          <a:ln w="47625">
            <a:solidFill>
              <a:srgbClr val="4DC5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D73EFA30-1D03-8934-4582-BEC8206A799D}"/>
              </a:ext>
            </a:extLst>
          </p:cNvPr>
          <p:cNvSpPr/>
          <p:nvPr/>
        </p:nvSpPr>
        <p:spPr>
          <a:xfrm>
            <a:off x="3718560" y="4230507"/>
            <a:ext cx="1944178" cy="682402"/>
          </a:xfrm>
          <a:prstGeom prst="ellipse">
            <a:avLst/>
          </a:prstGeom>
          <a:noFill/>
          <a:ln w="476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Ovaal 6">
            <a:extLst>
              <a:ext uri="{FF2B5EF4-FFF2-40B4-BE49-F238E27FC236}">
                <a16:creationId xmlns:a16="http://schemas.microsoft.com/office/drawing/2014/main" id="{E99E9FD2-7B79-5CC4-3E35-9BCEFE88A298}"/>
              </a:ext>
            </a:extLst>
          </p:cNvPr>
          <p:cNvSpPr/>
          <p:nvPr/>
        </p:nvSpPr>
        <p:spPr>
          <a:xfrm>
            <a:off x="7785416" y="1465507"/>
            <a:ext cx="4876800" cy="1268573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0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34891-157F-0CD1-60EF-A260AD2F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2" y="705457"/>
            <a:ext cx="10766044" cy="1325563"/>
          </a:xfrm>
        </p:spPr>
        <p:txBody>
          <a:bodyPr/>
          <a:lstStyle/>
          <a:p>
            <a:r>
              <a:rPr lang="nl-NL" dirty="0"/>
              <a:t>ICF </a:t>
            </a:r>
            <a:r>
              <a:rPr lang="nl-NL" dirty="0" err="1"/>
              <a:t>Core</a:t>
            </a:r>
            <a:r>
              <a:rPr lang="nl-NL" dirty="0"/>
              <a:t> Sets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EEBB57-379D-0953-EBBF-0C7B63946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25" y="1808218"/>
            <a:ext cx="8275370" cy="3751308"/>
          </a:xfrm>
        </p:spPr>
        <p:txBody>
          <a:bodyPr/>
          <a:lstStyle/>
          <a:p>
            <a:pPr marL="0" indent="0" fontAlgn="base">
              <a:spcAft>
                <a:spcPct val="0"/>
              </a:spcAft>
              <a:buNone/>
            </a:pPr>
            <a:endParaRPr lang="en-US" altLang="nl-NL" sz="2000" dirty="0"/>
          </a:p>
          <a:p>
            <a:pPr fontAlgn="base">
              <a:spcAft>
                <a:spcPct val="0"/>
              </a:spcAft>
            </a:pPr>
            <a:r>
              <a:rPr lang="en-US" altLang="nl-NL" sz="2000" b="1" dirty="0" err="1"/>
              <a:t>Ontwikkeld</a:t>
            </a:r>
            <a:r>
              <a:rPr lang="en-US" altLang="nl-NL" sz="2000" b="1" dirty="0"/>
              <a:t> om het </a:t>
            </a:r>
            <a:r>
              <a:rPr lang="en-US" altLang="nl-NL" sz="2000" b="1" dirty="0" err="1"/>
              <a:t>gebruik</a:t>
            </a:r>
            <a:r>
              <a:rPr lang="en-US" altLang="nl-NL" sz="2000" b="1" dirty="0"/>
              <a:t> van de ICF hanteerbaar </a:t>
            </a:r>
            <a:r>
              <a:rPr lang="en-US" altLang="nl-NL" sz="2000" b="1" dirty="0" err="1"/>
              <a:t>te</a:t>
            </a:r>
            <a:r>
              <a:rPr lang="en-US" altLang="nl-NL" sz="2000" b="1" dirty="0"/>
              <a:t> </a:t>
            </a:r>
            <a:r>
              <a:rPr lang="en-US" altLang="nl-NL" sz="2000" b="1" dirty="0" err="1"/>
              <a:t>maken</a:t>
            </a:r>
            <a:endParaRPr lang="en-US" altLang="nl-NL" sz="2000" b="1" dirty="0"/>
          </a:p>
          <a:p>
            <a:pPr fontAlgn="base">
              <a:spcAft>
                <a:spcPct val="0"/>
              </a:spcAft>
            </a:pPr>
            <a:endParaRPr lang="en-US" altLang="nl-NL" sz="2000" b="1" dirty="0"/>
          </a:p>
          <a:p>
            <a:pPr fontAlgn="base">
              <a:spcAft>
                <a:spcPct val="0"/>
              </a:spcAft>
            </a:pPr>
            <a:r>
              <a:rPr lang="nl-NL" sz="2000" b="1" dirty="0"/>
              <a:t>Bevatten de meest relevante aspecten van functioneren die voor specifieke ziekten, aandoeningen en contexten</a:t>
            </a:r>
          </a:p>
          <a:p>
            <a:pPr fontAlgn="base">
              <a:spcAft>
                <a:spcPct val="0"/>
              </a:spcAft>
            </a:pPr>
            <a:endParaRPr lang="nl-NL" sz="2000" b="1" dirty="0"/>
          </a:p>
          <a:p>
            <a:pPr fontAlgn="base">
              <a:spcAft>
                <a:spcPct val="0"/>
              </a:spcAft>
            </a:pPr>
            <a:r>
              <a:rPr lang="nl-NL" altLang="nl-NL" sz="2000" b="1" dirty="0"/>
              <a:t> Delphi studie: consensus over 20 ICF d-codes </a:t>
            </a:r>
          </a:p>
          <a:p>
            <a:endParaRPr lang="nl-NL" sz="20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A2EDEDD-5772-19F0-F5D4-366815F2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406" y="6492875"/>
            <a:ext cx="1195318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https://www.icf-core-sets.org/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 </a:t>
            </a:r>
            <a:br>
              <a:rPr lang="nl-NL" dirty="0"/>
            </a:br>
            <a:r>
              <a:rPr lang="nl-NL" dirty="0"/>
              <a:t>2. https://www.tbv-online.nl/magazine-artikelen/van-icf-naar-bar/</a:t>
            </a:r>
            <a:br>
              <a:rPr lang="nl-NL" dirty="0"/>
            </a:br>
            <a:endParaRPr lang="nl-NL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Afbeelding 4" descr="Afbeelding met tekst, schermopname, Lettertype, Merk&#10;&#10;Door AI gegenereerde inhoud is mogelijk onjuist.">
            <a:extLst>
              <a:ext uri="{FF2B5EF4-FFF2-40B4-BE49-F238E27FC236}">
                <a16:creationId xmlns:a16="http://schemas.microsoft.com/office/drawing/2014/main" id="{FFE6CB05-C209-516B-5725-9F9DBB843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98" y="1508203"/>
            <a:ext cx="2991545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6BBC2F-206C-FCAC-37C6-B89672421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557" y="1442698"/>
            <a:ext cx="3334035" cy="45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0446E-74C4-40F1-0624-8DEB39F7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BAR-leidraad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13DC84-C322-4BD1-6B03-5CED82A73A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000" b="1" dirty="0"/>
              <a:t>Aanbevelingen</a:t>
            </a:r>
          </a:p>
          <a:p>
            <a:pPr marL="0" indent="0">
              <a:buNone/>
            </a:pPr>
            <a:endParaRPr lang="nl-NL" sz="2000" b="1" dirty="0"/>
          </a:p>
          <a:p>
            <a:pPr lvl="1"/>
            <a:r>
              <a:rPr lang="nl-NL" sz="2000" b="1" dirty="0"/>
              <a:t>Wanneer samenwerken?</a:t>
            </a:r>
          </a:p>
          <a:p>
            <a:pPr lvl="1"/>
            <a:endParaRPr lang="nl-NL" sz="2000" b="1" dirty="0"/>
          </a:p>
          <a:p>
            <a:pPr lvl="1"/>
            <a:r>
              <a:rPr lang="nl-NL" sz="2000" b="1" dirty="0"/>
              <a:t>Hoe samenwerken? </a:t>
            </a:r>
          </a:p>
          <a:p>
            <a:pPr lvl="1"/>
            <a:endParaRPr lang="nl-NL" sz="2000" b="1" dirty="0"/>
          </a:p>
          <a:p>
            <a:pPr lvl="1"/>
            <a:r>
              <a:rPr lang="nl-NL" sz="2000" b="1" dirty="0"/>
              <a:t>Uitleg toepassing BAR instrument</a:t>
            </a:r>
          </a:p>
          <a:p>
            <a:endParaRPr lang="nl-NL" sz="2000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A21F09-FCEE-EA72-0822-D53DB228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872" y="6410030"/>
            <a:ext cx="4114800" cy="365125"/>
          </a:xfrm>
        </p:spPr>
        <p:txBody>
          <a:bodyPr/>
          <a:lstStyle/>
          <a:p>
            <a:r>
              <a:rPr lang="nl-NL" dirty="0">
                <a:hlinkClick r:id="rId3"/>
              </a:rPr>
              <a:t>bar-project.nl</a:t>
            </a:r>
            <a:endParaRPr lang="nl-NL" dirty="0"/>
          </a:p>
        </p:txBody>
      </p:sp>
      <p:pic>
        <p:nvPicPr>
          <p:cNvPr id="6" name="Afbeelding 5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C3A132D3-238F-CC38-2C76-159AC6FCD5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96" y="1100092"/>
            <a:ext cx="3370241" cy="47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7A56C-479A-05AF-B1E8-9BDB4099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Studies</a:t>
            </a:r>
          </a:p>
        </p:txBody>
      </p:sp>
      <p:pic>
        <p:nvPicPr>
          <p:cNvPr id="6" name="Tijdelijke aanduiding voor inhoud 5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ADD24034-236B-067A-D081-FB8ECEE4F3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75" y="807882"/>
            <a:ext cx="5683903" cy="2925131"/>
          </a:xfrm>
        </p:spPr>
      </p:pic>
      <p:pic>
        <p:nvPicPr>
          <p:cNvPr id="8" name="Afbeelding 7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E163E291-D982-43E9-C169-E932302532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2" y="3429000"/>
            <a:ext cx="6922367" cy="2705958"/>
          </a:xfrm>
          <a:prstGeom prst="rect">
            <a:avLst/>
          </a:prstGeom>
        </p:spPr>
      </p:pic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B88ED97A-374E-5E0C-91B9-AD364AC7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277" y="6212728"/>
            <a:ext cx="12292553" cy="608028"/>
          </a:xfrm>
        </p:spPr>
        <p:txBody>
          <a:bodyPr/>
          <a:lstStyle/>
          <a:p>
            <a:r>
              <a:rPr lang="en-US" sz="900" dirty="0"/>
              <a:t> </a:t>
            </a:r>
            <a:endParaRPr lang="nl-NL" sz="900" dirty="0"/>
          </a:p>
          <a:p>
            <a:r>
              <a:rPr lang="en-US" sz="900" dirty="0"/>
              <a:t>1. Kreuger DC, Donker‑Cools BH, Oomens S, </a:t>
            </a:r>
            <a:r>
              <a:rPr lang="en-US" sz="900" dirty="0" err="1"/>
              <a:t>Luymes</a:t>
            </a:r>
            <a:r>
              <a:rPr lang="en-US" sz="900" dirty="0"/>
              <a:t> C, Anema JR, Schaafsma FG. The return-to-work journey: experiences with communication and collaboration among employees and employers during long-term sick leave and return-to-work. Disability and Rehabilitation. 2024:1–8.</a:t>
            </a:r>
            <a:endParaRPr lang="nl-NL" sz="900" dirty="0"/>
          </a:p>
          <a:p>
            <a:r>
              <a:rPr lang="en-US" sz="900" dirty="0"/>
              <a:t>2. Kreuger D, Carlier B, Donker-Cools BH, Anema JR, Schaafsma FG, Oomens S. Exploring the implementation of an ICF-based instrument and guideline for interprofessional collaboration in the return-to-work process. WORK. 2025:10519815251409721.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12940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7331</TotalTime>
  <Words>1300</Words>
  <Application>Microsoft Office PowerPoint</Application>
  <PresentationFormat>Breedbeeld</PresentationFormat>
  <Paragraphs>199</Paragraphs>
  <Slides>36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Arial</vt:lpstr>
      <vt:lpstr>Calibri</vt:lpstr>
      <vt:lpstr>Trebuchet MS</vt:lpstr>
      <vt:lpstr>Kantoorthema</vt:lpstr>
      <vt:lpstr>Ontwikkeling BAR-instrument en leidraad</vt:lpstr>
      <vt:lpstr>Aanleiding</vt:lpstr>
      <vt:lpstr>In samenwerking met</vt:lpstr>
      <vt:lpstr>Doel BAR-project </vt:lpstr>
      <vt:lpstr>International Classification of Functioning, Disability and Health (ICF)</vt:lpstr>
      <vt:lpstr>International Classification of Functioning, Disability and Health (ICF)</vt:lpstr>
      <vt:lpstr>ICF Core Sets </vt:lpstr>
      <vt:lpstr>BAR-leidraad </vt:lpstr>
      <vt:lpstr>Studies</vt:lpstr>
      <vt:lpstr>Studies </vt:lpstr>
      <vt:lpstr>Beroepsgroepen &amp; advies- en klankbordgroep</vt:lpstr>
      <vt:lpstr>Onderdelen BAR-instrument </vt:lpstr>
      <vt:lpstr>3) Arbeidsbelastbaarheid &amp; re-integratiemogelijkheden </vt:lpstr>
      <vt:lpstr>Werkfactoren </vt:lpstr>
      <vt:lpstr>Activiteiten en participatie </vt:lpstr>
      <vt:lpstr>Persoonlijke factoren </vt:lpstr>
      <vt:lpstr>International Classification of Functioning, Disability and Health (ICF)</vt:lpstr>
      <vt:lpstr>Aandachtsgebieden en voorwaarden voor re-integratie </vt:lpstr>
      <vt:lpstr>Proportionaliteit </vt:lpstr>
      <vt:lpstr>PowerPoint-presentatie</vt:lpstr>
      <vt:lpstr>Een biopsychosociaal referentiekader voor het beschrijven van belastbaarheid </vt:lpstr>
      <vt:lpstr>Samengevat</vt:lpstr>
      <vt:lpstr>4) Visie werknemer en werkgever </vt:lpstr>
      <vt:lpstr>PowerPoint-presentatie</vt:lpstr>
      <vt:lpstr>5) Advies en prognose  </vt:lpstr>
      <vt:lpstr>Valideringsstudie BAR-instrument </vt:lpstr>
      <vt:lpstr>Methoden</vt:lpstr>
      <vt:lpstr>Resultaten </vt:lpstr>
      <vt:lpstr>BAR in digitaal verzuimdossier </vt:lpstr>
      <vt:lpstr>Modulaire opbouw</vt:lpstr>
      <vt:lpstr>Toegang tot andere documenten </vt:lpstr>
      <vt:lpstr>Verwijzing naar ICF definities en richtlijnen </vt:lpstr>
      <vt:lpstr>Stellingen </vt:lpstr>
      <vt:lpstr>Stellingen </vt:lpstr>
      <vt:lpstr>Stellingen </vt:lpstr>
      <vt:lpstr>www.bar-project.nl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Olaf van der Grijspaarde</dc:creator>
  <cp:lastModifiedBy>Kreuger, D.C.C. (Donny)</cp:lastModifiedBy>
  <cp:revision>103</cp:revision>
  <dcterms:created xsi:type="dcterms:W3CDTF">2018-06-28T15:32:29Z</dcterms:created>
  <dcterms:modified xsi:type="dcterms:W3CDTF">2026-02-13T16:01:25Z</dcterms:modified>
</cp:coreProperties>
</file>