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26" autoAdjust="0"/>
    <p:restoredTop sz="94660"/>
  </p:normalViewPr>
  <p:slideViewPr>
    <p:cSldViewPr snapToGrid="0">
      <p:cViewPr varScale="1">
        <p:scale>
          <a:sx n="111" d="100"/>
          <a:sy n="111"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5CF9F4-1027-4396-9FAE-D0FA5E55EA37}"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nl-NL"/>
        </a:p>
      </dgm:t>
    </dgm:pt>
    <dgm:pt modelId="{4E9E7B9B-3FB5-4A91-A071-D5E08FF0390C}">
      <dgm:prSet/>
      <dgm:spPr/>
      <dgm:t>
        <a:bodyPr/>
        <a:lstStyle/>
        <a:p>
          <a:r>
            <a:rPr lang="nl-NL"/>
            <a:t>Stoppen met roken</a:t>
          </a:r>
        </a:p>
      </dgm:t>
    </dgm:pt>
    <dgm:pt modelId="{36532FBF-B7BB-4274-9DB5-B7A35B102393}" type="parTrans" cxnId="{43853411-2A37-4CEF-96B8-0A5CD3A19BD5}">
      <dgm:prSet/>
      <dgm:spPr/>
      <dgm:t>
        <a:bodyPr/>
        <a:lstStyle/>
        <a:p>
          <a:endParaRPr lang="nl-NL"/>
        </a:p>
      </dgm:t>
    </dgm:pt>
    <dgm:pt modelId="{D9420F41-3E5B-4D9A-A188-F1622335AD4F}" type="sibTrans" cxnId="{43853411-2A37-4CEF-96B8-0A5CD3A19BD5}">
      <dgm:prSet/>
      <dgm:spPr/>
      <dgm:t>
        <a:bodyPr/>
        <a:lstStyle/>
        <a:p>
          <a:endParaRPr lang="nl-NL"/>
        </a:p>
      </dgm:t>
    </dgm:pt>
    <dgm:pt modelId="{49F09871-5CCB-4820-8896-A4DCC1CB53DC}">
      <dgm:prSet/>
      <dgm:spPr/>
      <dgm:t>
        <a:bodyPr/>
        <a:lstStyle/>
        <a:p>
          <a:r>
            <a:rPr lang="nl-NL"/>
            <a:t>Rookvrij worden</a:t>
          </a:r>
        </a:p>
      </dgm:t>
    </dgm:pt>
    <dgm:pt modelId="{3732AD63-56F8-495A-9304-0347487562AD}" type="parTrans" cxnId="{230AF327-9B5F-4A0A-903A-162CEF2D44B5}">
      <dgm:prSet/>
      <dgm:spPr/>
      <dgm:t>
        <a:bodyPr/>
        <a:lstStyle/>
        <a:p>
          <a:endParaRPr lang="nl-NL"/>
        </a:p>
      </dgm:t>
    </dgm:pt>
    <dgm:pt modelId="{E3664C5D-9C6B-49B9-A35E-D40B1FFABC70}" type="sibTrans" cxnId="{230AF327-9B5F-4A0A-903A-162CEF2D44B5}">
      <dgm:prSet/>
      <dgm:spPr/>
      <dgm:t>
        <a:bodyPr/>
        <a:lstStyle/>
        <a:p>
          <a:endParaRPr lang="nl-NL"/>
        </a:p>
      </dgm:t>
    </dgm:pt>
    <dgm:pt modelId="{4AA0AEAF-95F1-48BF-99A9-1F24BCA14B59}" type="pres">
      <dgm:prSet presAssocID="{AA5CF9F4-1027-4396-9FAE-D0FA5E55EA37}" presName="linearFlow" presStyleCnt="0">
        <dgm:presLayoutVars>
          <dgm:dir/>
          <dgm:resizeHandles val="exact"/>
        </dgm:presLayoutVars>
      </dgm:prSet>
      <dgm:spPr/>
    </dgm:pt>
    <dgm:pt modelId="{CCBFAE02-4806-43A9-8569-0065CD41FDAA}" type="pres">
      <dgm:prSet presAssocID="{4E9E7B9B-3FB5-4A91-A071-D5E08FF0390C}" presName="composite" presStyleCnt="0"/>
      <dgm:spPr/>
    </dgm:pt>
    <dgm:pt modelId="{A1F50EEB-E966-40A8-A94B-8F16ECEB9116}" type="pres">
      <dgm:prSet presAssocID="{4E9E7B9B-3FB5-4A91-A071-D5E08FF0390C}" presName="imgShp" presStyleLbl="fgImgPlace1" presStyleIdx="0" presStyleCnt="2"/>
      <dgm:spPr/>
    </dgm:pt>
    <dgm:pt modelId="{A23CBC8F-B08B-4DEC-9FCA-23A06E44D38E}" type="pres">
      <dgm:prSet presAssocID="{4E9E7B9B-3FB5-4A91-A071-D5E08FF0390C}" presName="txShp" presStyleLbl="node1" presStyleIdx="0" presStyleCnt="2">
        <dgm:presLayoutVars>
          <dgm:bulletEnabled val="1"/>
        </dgm:presLayoutVars>
      </dgm:prSet>
      <dgm:spPr/>
    </dgm:pt>
    <dgm:pt modelId="{310881D0-8D16-4EFD-A974-D384E91DD657}" type="pres">
      <dgm:prSet presAssocID="{D9420F41-3E5B-4D9A-A188-F1622335AD4F}" presName="spacing" presStyleCnt="0"/>
      <dgm:spPr/>
    </dgm:pt>
    <dgm:pt modelId="{1ABF08D9-DEC0-48FA-A08C-17DF2ECED454}" type="pres">
      <dgm:prSet presAssocID="{49F09871-5CCB-4820-8896-A4DCC1CB53DC}" presName="composite" presStyleCnt="0"/>
      <dgm:spPr/>
    </dgm:pt>
    <dgm:pt modelId="{D42E4E4E-C976-435F-85C1-FFDEBAFC7FE2}" type="pres">
      <dgm:prSet presAssocID="{49F09871-5CCB-4820-8896-A4DCC1CB53DC}" presName="imgShp" presStyleLbl="fgImgPlace1" presStyleIdx="1" presStyleCnt="2"/>
      <dgm:spPr/>
    </dgm:pt>
    <dgm:pt modelId="{3E4D16AD-7C1D-4FE0-833B-89AE1A5E2D47}" type="pres">
      <dgm:prSet presAssocID="{49F09871-5CCB-4820-8896-A4DCC1CB53DC}" presName="txShp" presStyleLbl="node1" presStyleIdx="1" presStyleCnt="2">
        <dgm:presLayoutVars>
          <dgm:bulletEnabled val="1"/>
        </dgm:presLayoutVars>
      </dgm:prSet>
      <dgm:spPr/>
    </dgm:pt>
  </dgm:ptLst>
  <dgm:cxnLst>
    <dgm:cxn modelId="{43853411-2A37-4CEF-96B8-0A5CD3A19BD5}" srcId="{AA5CF9F4-1027-4396-9FAE-D0FA5E55EA37}" destId="{4E9E7B9B-3FB5-4A91-A071-D5E08FF0390C}" srcOrd="0" destOrd="0" parTransId="{36532FBF-B7BB-4274-9DB5-B7A35B102393}" sibTransId="{D9420F41-3E5B-4D9A-A188-F1622335AD4F}"/>
    <dgm:cxn modelId="{F701EF1F-A180-4A4B-8AF9-0EBE1F81671D}" type="presOf" srcId="{AA5CF9F4-1027-4396-9FAE-D0FA5E55EA37}" destId="{4AA0AEAF-95F1-48BF-99A9-1F24BCA14B59}" srcOrd="0" destOrd="0" presId="urn:microsoft.com/office/officeart/2005/8/layout/vList3"/>
    <dgm:cxn modelId="{230AF327-9B5F-4A0A-903A-162CEF2D44B5}" srcId="{AA5CF9F4-1027-4396-9FAE-D0FA5E55EA37}" destId="{49F09871-5CCB-4820-8896-A4DCC1CB53DC}" srcOrd="1" destOrd="0" parTransId="{3732AD63-56F8-495A-9304-0347487562AD}" sibTransId="{E3664C5D-9C6B-49B9-A35E-D40B1FFABC70}"/>
    <dgm:cxn modelId="{5E7A5A32-F84E-4C24-9564-3BC606FC580F}" type="presOf" srcId="{4E9E7B9B-3FB5-4A91-A071-D5E08FF0390C}" destId="{A23CBC8F-B08B-4DEC-9FCA-23A06E44D38E}" srcOrd="0" destOrd="0" presId="urn:microsoft.com/office/officeart/2005/8/layout/vList3"/>
    <dgm:cxn modelId="{EFAC806E-5EBE-4616-B0E9-6F86D1634385}" type="presOf" srcId="{49F09871-5CCB-4820-8896-A4DCC1CB53DC}" destId="{3E4D16AD-7C1D-4FE0-833B-89AE1A5E2D47}" srcOrd="0" destOrd="0" presId="urn:microsoft.com/office/officeart/2005/8/layout/vList3"/>
    <dgm:cxn modelId="{C9874E09-1D94-4273-A323-BFC5DCEFBD55}" type="presParOf" srcId="{4AA0AEAF-95F1-48BF-99A9-1F24BCA14B59}" destId="{CCBFAE02-4806-43A9-8569-0065CD41FDAA}" srcOrd="0" destOrd="0" presId="urn:microsoft.com/office/officeart/2005/8/layout/vList3"/>
    <dgm:cxn modelId="{A65EB3A6-1E8F-41AB-9383-9B93ACAF4C1F}" type="presParOf" srcId="{CCBFAE02-4806-43A9-8569-0065CD41FDAA}" destId="{A1F50EEB-E966-40A8-A94B-8F16ECEB9116}" srcOrd="0" destOrd="0" presId="urn:microsoft.com/office/officeart/2005/8/layout/vList3"/>
    <dgm:cxn modelId="{1B01638C-D46B-4C9C-8234-82602F1631CE}" type="presParOf" srcId="{CCBFAE02-4806-43A9-8569-0065CD41FDAA}" destId="{A23CBC8F-B08B-4DEC-9FCA-23A06E44D38E}" srcOrd="1" destOrd="0" presId="urn:microsoft.com/office/officeart/2005/8/layout/vList3"/>
    <dgm:cxn modelId="{EEE6C149-DA84-4B4D-9269-605816B29AC1}" type="presParOf" srcId="{4AA0AEAF-95F1-48BF-99A9-1F24BCA14B59}" destId="{310881D0-8D16-4EFD-A974-D384E91DD657}" srcOrd="1" destOrd="0" presId="urn:microsoft.com/office/officeart/2005/8/layout/vList3"/>
    <dgm:cxn modelId="{8ADF7D9C-DCCD-405E-998B-E420FE869CFD}" type="presParOf" srcId="{4AA0AEAF-95F1-48BF-99A9-1F24BCA14B59}" destId="{1ABF08D9-DEC0-48FA-A08C-17DF2ECED454}" srcOrd="2" destOrd="0" presId="urn:microsoft.com/office/officeart/2005/8/layout/vList3"/>
    <dgm:cxn modelId="{3EF2EFF1-9F8D-4BB8-BE08-98AD804ABFF9}" type="presParOf" srcId="{1ABF08D9-DEC0-48FA-A08C-17DF2ECED454}" destId="{D42E4E4E-C976-435F-85C1-FFDEBAFC7FE2}" srcOrd="0" destOrd="0" presId="urn:microsoft.com/office/officeart/2005/8/layout/vList3"/>
    <dgm:cxn modelId="{5B05168C-DE74-4A38-95B8-AFF93A1BA1AE}" type="presParOf" srcId="{1ABF08D9-DEC0-48FA-A08C-17DF2ECED454}" destId="{3E4D16AD-7C1D-4FE0-833B-89AE1A5E2D47}"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3CBC8F-B08B-4DEC-9FCA-23A06E44D38E}">
      <dsp:nvSpPr>
        <dsp:cNvPr id="0" name=""/>
        <dsp:cNvSpPr/>
      </dsp:nvSpPr>
      <dsp:spPr>
        <a:xfrm rot="10800000">
          <a:off x="2234385" y="1178"/>
          <a:ext cx="6992874" cy="189208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4359" tIns="201930" rIns="376936" bIns="201930" numCol="1" spcCol="1270" anchor="ctr" anchorCtr="0">
          <a:noAutofit/>
        </a:bodyPr>
        <a:lstStyle/>
        <a:p>
          <a:pPr marL="0" lvl="0" indent="0" algn="ctr" defTabSz="2355850">
            <a:lnSpc>
              <a:spcPct val="90000"/>
            </a:lnSpc>
            <a:spcBef>
              <a:spcPct val="0"/>
            </a:spcBef>
            <a:spcAft>
              <a:spcPct val="35000"/>
            </a:spcAft>
            <a:buNone/>
          </a:pPr>
          <a:r>
            <a:rPr lang="nl-NL" sz="5300" kern="1200"/>
            <a:t>Stoppen met roken</a:t>
          </a:r>
        </a:p>
      </dsp:txBody>
      <dsp:txXfrm rot="10800000">
        <a:off x="2707407" y="1178"/>
        <a:ext cx="6519852" cy="1892089"/>
      </dsp:txXfrm>
    </dsp:sp>
    <dsp:sp modelId="{A1F50EEB-E966-40A8-A94B-8F16ECEB9116}">
      <dsp:nvSpPr>
        <dsp:cNvPr id="0" name=""/>
        <dsp:cNvSpPr/>
      </dsp:nvSpPr>
      <dsp:spPr>
        <a:xfrm>
          <a:off x="1288340" y="1178"/>
          <a:ext cx="1892089" cy="1892089"/>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4D16AD-7C1D-4FE0-833B-89AE1A5E2D47}">
      <dsp:nvSpPr>
        <dsp:cNvPr id="0" name=""/>
        <dsp:cNvSpPr/>
      </dsp:nvSpPr>
      <dsp:spPr>
        <a:xfrm rot="10800000">
          <a:off x="2234385" y="2458070"/>
          <a:ext cx="6992874" cy="189208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4359" tIns="201930" rIns="376936" bIns="201930" numCol="1" spcCol="1270" anchor="ctr" anchorCtr="0">
          <a:noAutofit/>
        </a:bodyPr>
        <a:lstStyle/>
        <a:p>
          <a:pPr marL="0" lvl="0" indent="0" algn="ctr" defTabSz="2355850">
            <a:lnSpc>
              <a:spcPct val="90000"/>
            </a:lnSpc>
            <a:spcBef>
              <a:spcPct val="0"/>
            </a:spcBef>
            <a:spcAft>
              <a:spcPct val="35000"/>
            </a:spcAft>
            <a:buNone/>
          </a:pPr>
          <a:r>
            <a:rPr lang="nl-NL" sz="5300" kern="1200"/>
            <a:t>Rookvrij worden</a:t>
          </a:r>
        </a:p>
      </dsp:txBody>
      <dsp:txXfrm rot="10800000">
        <a:off x="2707407" y="2458070"/>
        <a:ext cx="6519852" cy="1892089"/>
      </dsp:txXfrm>
    </dsp:sp>
    <dsp:sp modelId="{D42E4E4E-C976-435F-85C1-FFDEBAFC7FE2}">
      <dsp:nvSpPr>
        <dsp:cNvPr id="0" name=""/>
        <dsp:cNvSpPr/>
      </dsp:nvSpPr>
      <dsp:spPr>
        <a:xfrm>
          <a:off x="1288340" y="2458070"/>
          <a:ext cx="1892089" cy="1892089"/>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C789C7-7AB0-48FF-AB7B-1B46082000B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EB4F18F-EF3D-456D-99E8-558B1D6E87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784FC52-4318-466F-9894-23C4EA97ED74}"/>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5" name="Tijdelijke aanduiding voor voettekst 4">
            <a:extLst>
              <a:ext uri="{FF2B5EF4-FFF2-40B4-BE49-F238E27FC236}">
                <a16:creationId xmlns:a16="http://schemas.microsoft.com/office/drawing/2014/main" id="{E0E503A4-FDA6-4631-A84D-6766C353850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47AE320-0610-46E1-98DE-29EAC53C93B3}"/>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2310921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F967B1-694D-4381-BCBF-0D3005C50B8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56130CA-8295-46B2-A1C5-1B200F2954E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7517F6E-F651-4EBA-BB37-FAD3395F76F0}"/>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5" name="Tijdelijke aanduiding voor voettekst 4">
            <a:extLst>
              <a:ext uri="{FF2B5EF4-FFF2-40B4-BE49-F238E27FC236}">
                <a16:creationId xmlns:a16="http://schemas.microsoft.com/office/drawing/2014/main" id="{500B1BE9-1818-4A4F-BE86-103BF899269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523402D-B270-456B-9C34-5DB4BD0AAC71}"/>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3846102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E99E283-F4B4-43BD-B6FC-20033C60F12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4CE9521-7E90-4A3E-B5A7-A73B7E11333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462C1E2-A382-4BBA-8E80-5FAD38C7E3A2}"/>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5" name="Tijdelijke aanduiding voor voettekst 4">
            <a:extLst>
              <a:ext uri="{FF2B5EF4-FFF2-40B4-BE49-F238E27FC236}">
                <a16:creationId xmlns:a16="http://schemas.microsoft.com/office/drawing/2014/main" id="{ED80069F-8053-4D13-97D5-B72AB69C1D8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3122821-2543-432C-90B2-B0E00E6F803F}"/>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94098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249365-C3BE-4801-9518-3D549B3995C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6509698-5E74-45D2-9672-ED8B89FDD6C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6E42378-CBF1-4A1B-B870-731D86E1CECE}"/>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5" name="Tijdelijke aanduiding voor voettekst 4">
            <a:extLst>
              <a:ext uri="{FF2B5EF4-FFF2-40B4-BE49-F238E27FC236}">
                <a16:creationId xmlns:a16="http://schemas.microsoft.com/office/drawing/2014/main" id="{590DAE52-0A5B-47B8-A0EE-1635499EF1A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3F54769-68A4-4B2A-9F05-107049EBF819}"/>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393782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003826-121B-4CBE-BBBA-EC074B00A4C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A2B6E19-F6D7-4252-8549-0D8BDAC6A5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BFB2E71-C109-4A29-85B7-4CD7A18F1004}"/>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5" name="Tijdelijke aanduiding voor voettekst 4">
            <a:extLst>
              <a:ext uri="{FF2B5EF4-FFF2-40B4-BE49-F238E27FC236}">
                <a16:creationId xmlns:a16="http://schemas.microsoft.com/office/drawing/2014/main" id="{6EDA7985-CB17-465E-B0B5-338066CE508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845ABB-FE6C-4D3D-886C-81E2F42D701C}"/>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3671621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A9E9EA-E6B0-4F06-AB03-3C5AF5E10E0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4DE1096-924F-4CBC-8330-189693FA72EC}"/>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19F7873-05D0-48C8-B89B-25B38946A46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AA91942-6200-463C-B8F8-83C3342A125C}"/>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6" name="Tijdelijke aanduiding voor voettekst 5">
            <a:extLst>
              <a:ext uri="{FF2B5EF4-FFF2-40B4-BE49-F238E27FC236}">
                <a16:creationId xmlns:a16="http://schemas.microsoft.com/office/drawing/2014/main" id="{1423CA52-4838-4CE2-A80C-04266ADC5E1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C005432-302B-4BFA-8366-6C82EE758DBC}"/>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4188991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01E922-A83A-4609-99C4-E019643EFA8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568C228-3BE9-4713-8999-2A0435DBC2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5B7A75-DB48-467C-8327-E37E3FF221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E80EAC-BFE2-4724-8EB8-992CCE974D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F695674-326A-4672-94A2-19F69534565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08FC3DD-D48F-4C72-9C2A-8E9FB0CB303B}"/>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8" name="Tijdelijke aanduiding voor voettekst 7">
            <a:extLst>
              <a:ext uri="{FF2B5EF4-FFF2-40B4-BE49-F238E27FC236}">
                <a16:creationId xmlns:a16="http://schemas.microsoft.com/office/drawing/2014/main" id="{E0CC016A-DD34-482C-9FAD-A4E1640EB61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840FAE4-70FA-4FAE-AA6E-6CA0163F5638}"/>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1894352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414F53-3AD2-4851-958E-2B6FB4C062B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790E751-5315-4402-BB6F-A09FD316FA77}"/>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4" name="Tijdelijke aanduiding voor voettekst 3">
            <a:extLst>
              <a:ext uri="{FF2B5EF4-FFF2-40B4-BE49-F238E27FC236}">
                <a16:creationId xmlns:a16="http://schemas.microsoft.com/office/drawing/2014/main" id="{D2B0B310-7200-47D5-9D84-DE2EF8F8571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57C19EE-1A2E-4198-BE1A-159B45DEEE1E}"/>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866107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D05EE6-C5B8-4B67-9E71-AD8981348448}"/>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3" name="Tijdelijke aanduiding voor voettekst 2">
            <a:extLst>
              <a:ext uri="{FF2B5EF4-FFF2-40B4-BE49-F238E27FC236}">
                <a16:creationId xmlns:a16="http://schemas.microsoft.com/office/drawing/2014/main" id="{EC2F9FF1-A94A-4C68-B1D0-4D0D813CB6A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2737F09-EBA1-4985-83EC-C8EFC397762B}"/>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1856209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74A059-039D-4D7C-8494-02910BB0A4F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A457574-4766-418C-8317-5837FC55B0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6CBB31D-82CE-482C-94FF-4828D64AA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9DF8036-007F-4E1B-89CD-F0A3855530C0}"/>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6" name="Tijdelijke aanduiding voor voettekst 5">
            <a:extLst>
              <a:ext uri="{FF2B5EF4-FFF2-40B4-BE49-F238E27FC236}">
                <a16:creationId xmlns:a16="http://schemas.microsoft.com/office/drawing/2014/main" id="{4829A4D0-5108-4F2F-B940-11AAFCB927C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087E104-2D50-4308-B3C4-817FEF2B1541}"/>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2735645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84D04B-49F7-4FD0-9284-3F0F2B96C90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E97EF97-883F-4B3D-A26E-F330FB49FD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65F04FE-81DE-4F45-BE11-CE57F8ACE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13CDE41-ED20-4D60-88E4-718316175089}"/>
              </a:ext>
            </a:extLst>
          </p:cNvPr>
          <p:cNvSpPr>
            <a:spLocks noGrp="1"/>
          </p:cNvSpPr>
          <p:nvPr>
            <p:ph type="dt" sz="half" idx="10"/>
          </p:nvPr>
        </p:nvSpPr>
        <p:spPr/>
        <p:txBody>
          <a:bodyPr/>
          <a:lstStyle/>
          <a:p>
            <a:fld id="{1EB55EC0-513A-4DE3-B475-FA24BFAA1571}" type="datetimeFigureOut">
              <a:rPr lang="nl-NL" smtClean="0"/>
              <a:t>7-12-2024</a:t>
            </a:fld>
            <a:endParaRPr lang="nl-NL"/>
          </a:p>
        </p:txBody>
      </p:sp>
      <p:sp>
        <p:nvSpPr>
          <p:cNvPr id="6" name="Tijdelijke aanduiding voor voettekst 5">
            <a:extLst>
              <a:ext uri="{FF2B5EF4-FFF2-40B4-BE49-F238E27FC236}">
                <a16:creationId xmlns:a16="http://schemas.microsoft.com/office/drawing/2014/main" id="{C911CE59-7F11-460C-8A18-5B2A8D34A81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457966D-116D-410B-B7EE-779BCBE8F170}"/>
              </a:ext>
            </a:extLst>
          </p:cNvPr>
          <p:cNvSpPr>
            <a:spLocks noGrp="1"/>
          </p:cNvSpPr>
          <p:nvPr>
            <p:ph type="sldNum" sz="quarter" idx="12"/>
          </p:nvPr>
        </p:nvSpPr>
        <p:spPr/>
        <p:txBody>
          <a:bodyPr/>
          <a:lstStyle/>
          <a:p>
            <a:fld id="{60E9E76B-963A-44FF-A6EA-2A23A9A35F92}" type="slidenum">
              <a:rPr lang="nl-NL" smtClean="0"/>
              <a:t>‹nr.›</a:t>
            </a:fld>
            <a:endParaRPr lang="nl-NL"/>
          </a:p>
        </p:txBody>
      </p:sp>
    </p:spTree>
    <p:extLst>
      <p:ext uri="{BB962C8B-B14F-4D97-AF65-F5344CB8AC3E}">
        <p14:creationId xmlns:p14="http://schemas.microsoft.com/office/powerpoint/2010/main" val="1944212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94F0CC6-B5FC-4D50-9757-5A6D5C4B0F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22932FD-DB4E-437F-A0CB-2A51E9F38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A844362-73C3-4793-BFB5-66921506CC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55EC0-513A-4DE3-B475-FA24BFAA1571}" type="datetimeFigureOut">
              <a:rPr lang="nl-NL" smtClean="0"/>
              <a:t>7-12-2024</a:t>
            </a:fld>
            <a:endParaRPr lang="nl-NL"/>
          </a:p>
        </p:txBody>
      </p:sp>
      <p:sp>
        <p:nvSpPr>
          <p:cNvPr id="5" name="Tijdelijke aanduiding voor voettekst 4">
            <a:extLst>
              <a:ext uri="{FF2B5EF4-FFF2-40B4-BE49-F238E27FC236}">
                <a16:creationId xmlns:a16="http://schemas.microsoft.com/office/drawing/2014/main" id="{5208E589-391A-4B0E-9A82-3951DFB1A7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C0FE7BB-2D7E-4942-A74F-4E067B74B0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9E76B-963A-44FF-A6EA-2A23A9A35F92}" type="slidenum">
              <a:rPr lang="nl-NL" smtClean="0"/>
              <a:t>‹nr.›</a:t>
            </a:fld>
            <a:endParaRPr lang="nl-NL"/>
          </a:p>
        </p:txBody>
      </p:sp>
    </p:spTree>
    <p:extLst>
      <p:ext uri="{BB962C8B-B14F-4D97-AF65-F5344CB8AC3E}">
        <p14:creationId xmlns:p14="http://schemas.microsoft.com/office/powerpoint/2010/main" val="3350032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nvab-online.nl/wegwijzer_rookvrije_organisati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dmsupport.nl/" TargetMode="External"/><Relationship Id="rId2" Type="http://schemas.openxmlformats.org/officeDocument/2006/relationships/hyperlink" Target="http://www.samensterkerstoppen.nl/" TargetMode="External"/><Relationship Id="rId1" Type="http://schemas.openxmlformats.org/officeDocument/2006/relationships/slideLayout" Target="../slideLayouts/slideLayout2.xml"/><Relationship Id="rId4" Type="http://schemas.openxmlformats.org/officeDocument/2006/relationships/hyperlink" Target="http://www.ikstopermee.n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7E2A8-4629-4A9A-8099-7FECBD1343EB}"/>
              </a:ext>
            </a:extLst>
          </p:cNvPr>
          <p:cNvSpPr>
            <a:spLocks noGrp="1"/>
          </p:cNvSpPr>
          <p:nvPr>
            <p:ph type="ctrTitle"/>
          </p:nvPr>
        </p:nvSpPr>
        <p:spPr/>
        <p:txBody>
          <a:bodyPr>
            <a:normAutofit/>
          </a:bodyPr>
          <a:lstStyle/>
          <a:p>
            <a:r>
              <a:rPr lang="nl-NL" dirty="0"/>
              <a:t>Naam van het bedrijf</a:t>
            </a:r>
          </a:p>
        </p:txBody>
      </p:sp>
      <p:sp>
        <p:nvSpPr>
          <p:cNvPr id="3" name="Ondertitel 2">
            <a:extLst>
              <a:ext uri="{FF2B5EF4-FFF2-40B4-BE49-F238E27FC236}">
                <a16:creationId xmlns:a16="http://schemas.microsoft.com/office/drawing/2014/main" id="{3D2D4889-039E-43F0-8ABC-1FD509A79914}"/>
              </a:ext>
            </a:extLst>
          </p:cNvPr>
          <p:cNvSpPr>
            <a:spLocks noGrp="1"/>
          </p:cNvSpPr>
          <p:nvPr>
            <p:ph type="subTitle" idx="1"/>
          </p:nvPr>
        </p:nvSpPr>
        <p:spPr>
          <a:xfrm>
            <a:off x="4580312" y="3602038"/>
            <a:ext cx="3474721" cy="1655762"/>
          </a:xfrm>
        </p:spPr>
        <p:txBody>
          <a:bodyPr/>
          <a:lstStyle/>
          <a:p>
            <a:r>
              <a:rPr lang="nl-NL" dirty="0"/>
              <a:t>Een rookvrije organisatie</a:t>
            </a:r>
          </a:p>
        </p:txBody>
      </p:sp>
      <p:sp>
        <p:nvSpPr>
          <p:cNvPr id="4" name="TextBox 3">
            <a:extLst>
              <a:ext uri="{FF2B5EF4-FFF2-40B4-BE49-F238E27FC236}">
                <a16:creationId xmlns:a16="http://schemas.microsoft.com/office/drawing/2014/main" id="{61ED62DA-220B-4F4E-A5DA-8DECC9683648}"/>
              </a:ext>
            </a:extLst>
          </p:cNvPr>
          <p:cNvSpPr txBox="1"/>
          <p:nvPr/>
        </p:nvSpPr>
        <p:spPr>
          <a:xfrm>
            <a:off x="1524000" y="707122"/>
            <a:ext cx="1993046" cy="646331"/>
          </a:xfrm>
          <a:prstGeom prst="rect">
            <a:avLst/>
          </a:prstGeom>
          <a:noFill/>
        </p:spPr>
        <p:txBody>
          <a:bodyPr wrap="none" rtlCol="0">
            <a:spAutoFit/>
          </a:bodyPr>
          <a:lstStyle/>
          <a:p>
            <a:r>
              <a:rPr lang="en-NL" dirty="0"/>
              <a:t>Logo bedrijfsarts of</a:t>
            </a:r>
          </a:p>
          <a:p>
            <a:r>
              <a:rPr lang="en-NL" dirty="0"/>
              <a:t>arbodienst</a:t>
            </a:r>
          </a:p>
        </p:txBody>
      </p:sp>
      <p:sp>
        <p:nvSpPr>
          <p:cNvPr id="7" name="TextBox 6">
            <a:extLst>
              <a:ext uri="{FF2B5EF4-FFF2-40B4-BE49-F238E27FC236}">
                <a16:creationId xmlns:a16="http://schemas.microsoft.com/office/drawing/2014/main" id="{E4CDCB60-CA3A-A040-A28D-A9D15A1D0B97}"/>
              </a:ext>
            </a:extLst>
          </p:cNvPr>
          <p:cNvSpPr txBox="1"/>
          <p:nvPr/>
        </p:nvSpPr>
        <p:spPr>
          <a:xfrm>
            <a:off x="915991" y="6213474"/>
            <a:ext cx="10094623" cy="369332"/>
          </a:xfrm>
          <a:prstGeom prst="rect">
            <a:avLst/>
          </a:prstGeom>
          <a:noFill/>
        </p:spPr>
        <p:txBody>
          <a:bodyPr wrap="none" rtlCol="0">
            <a:spAutoFit/>
          </a:bodyPr>
          <a:lstStyle/>
          <a:p>
            <a:r>
              <a:rPr lang="en-NL" dirty="0"/>
              <a:t>Geïnspireerd op de ‘Rookvrij! Werkt beter’ – pitch – </a:t>
            </a:r>
            <a:r>
              <a:rPr lang="en-NL" dirty="0">
                <a:hlinkClick r:id="rId2"/>
              </a:rPr>
              <a:t>www.nvab-online.nl/wegwijzer_rookvrije_organisatie</a:t>
            </a:r>
            <a:r>
              <a:rPr lang="en-NL" dirty="0"/>
              <a:t> </a:t>
            </a:r>
          </a:p>
        </p:txBody>
      </p:sp>
      <p:pic>
        <p:nvPicPr>
          <p:cNvPr id="9" name="Afbeelding 9">
            <a:extLst>
              <a:ext uri="{FF2B5EF4-FFF2-40B4-BE49-F238E27FC236}">
                <a16:creationId xmlns:a16="http://schemas.microsoft.com/office/drawing/2014/main" id="{B3EE592C-436B-2343-915B-C54FEB8DC7F1}"/>
              </a:ext>
            </a:extLst>
          </p:cNvPr>
          <p:cNvPicPr/>
          <p:nvPr/>
        </p:nvPicPr>
        <p:blipFill>
          <a:blip r:embed="rId3">
            <a:extLst>
              <a:ext uri="{28A0092B-C50C-407E-A947-70E740481C1C}">
                <a14:useLocalDpi xmlns:a14="http://schemas.microsoft.com/office/drawing/2010/main" val="0"/>
              </a:ext>
            </a:extLst>
          </a:blip>
          <a:stretch>
            <a:fillRect/>
          </a:stretch>
        </p:blipFill>
        <p:spPr>
          <a:xfrm>
            <a:off x="915991" y="5423217"/>
            <a:ext cx="6188710" cy="624840"/>
          </a:xfrm>
          <a:prstGeom prst="rect">
            <a:avLst/>
          </a:prstGeom>
        </p:spPr>
      </p:pic>
    </p:spTree>
    <p:extLst>
      <p:ext uri="{BB962C8B-B14F-4D97-AF65-F5344CB8AC3E}">
        <p14:creationId xmlns:p14="http://schemas.microsoft.com/office/powerpoint/2010/main" val="2641294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9FE6D4-610F-412F-AF4A-10D54AF7DA80}"/>
              </a:ext>
            </a:extLst>
          </p:cNvPr>
          <p:cNvSpPr>
            <a:spLocks noGrp="1"/>
          </p:cNvSpPr>
          <p:nvPr>
            <p:ph type="title"/>
          </p:nvPr>
        </p:nvSpPr>
        <p:spPr/>
        <p:txBody>
          <a:bodyPr/>
          <a:lstStyle/>
          <a:p>
            <a:r>
              <a:rPr lang="nl-NL" dirty="0"/>
              <a:t>Stoppen met roken &amp; aanpak</a:t>
            </a:r>
          </a:p>
        </p:txBody>
      </p:sp>
      <p:sp>
        <p:nvSpPr>
          <p:cNvPr id="3" name="Tijdelijke aanduiding voor inhoud 2">
            <a:extLst>
              <a:ext uri="{FF2B5EF4-FFF2-40B4-BE49-F238E27FC236}">
                <a16:creationId xmlns:a16="http://schemas.microsoft.com/office/drawing/2014/main" id="{FA3886BF-2CA7-49BC-AA25-8548624D8F50}"/>
              </a:ext>
            </a:extLst>
          </p:cNvPr>
          <p:cNvSpPr>
            <a:spLocks noGrp="1"/>
          </p:cNvSpPr>
          <p:nvPr>
            <p:ph idx="1"/>
          </p:nvPr>
        </p:nvSpPr>
        <p:spPr/>
        <p:txBody>
          <a:bodyPr>
            <a:normAutofit fontScale="62500" lnSpcReduction="20000"/>
          </a:bodyPr>
          <a:lstStyle/>
          <a:p>
            <a:r>
              <a:rPr lang="nl-NL" dirty="0"/>
              <a:t>Gericht op individuen: stop nou toch eens met roken</a:t>
            </a:r>
          </a:p>
          <a:p>
            <a:r>
              <a:rPr lang="nl-NL" dirty="0"/>
              <a:t>Omgevingsfactoren worden niet aangepakt</a:t>
            </a:r>
          </a:p>
          <a:p>
            <a:r>
              <a:rPr lang="nl-NL" dirty="0"/>
              <a:t>Initiatief op basis van gezonde leefstijl (door HR, iedereen doet het, past bij duurzame inzetbaarheid)</a:t>
            </a:r>
          </a:p>
          <a:p>
            <a:r>
              <a:rPr lang="nl-NL" dirty="0"/>
              <a:t>Stoppen met roken-begeleiding kost de werknemer niets</a:t>
            </a:r>
          </a:p>
          <a:p>
            <a:endParaRPr lang="nl-NL" dirty="0"/>
          </a:p>
          <a:p>
            <a:pPr marL="0" indent="0">
              <a:buNone/>
            </a:pPr>
            <a:r>
              <a:rPr lang="nl-NL" dirty="0"/>
              <a:t>Voorstel aanpak</a:t>
            </a:r>
          </a:p>
          <a:p>
            <a:r>
              <a:rPr lang="nl-NL" dirty="0"/>
              <a:t>Individueel (</a:t>
            </a:r>
            <a:r>
              <a:rPr lang="nl-NL" sz="1600" dirty="0"/>
              <a:t>bij weinig stoppers</a:t>
            </a:r>
            <a:r>
              <a:rPr lang="nl-NL" dirty="0"/>
              <a:t>) of collectief (</a:t>
            </a:r>
            <a:r>
              <a:rPr lang="nl-NL" sz="1600" dirty="0"/>
              <a:t>bij groepsgrootte van 10-12 stoppers</a:t>
            </a:r>
            <a:r>
              <a:rPr lang="nl-NL" dirty="0"/>
              <a:t>)</a:t>
            </a:r>
          </a:p>
          <a:p>
            <a:r>
              <a:rPr lang="nl-NL" dirty="0"/>
              <a:t>Zelf doen (</a:t>
            </a:r>
            <a:r>
              <a:rPr lang="nl-NL" sz="1600" dirty="0"/>
              <a:t>verwijzing door de bedrijfsarts</a:t>
            </a:r>
            <a:r>
              <a:rPr lang="nl-NL" dirty="0"/>
              <a:t>) of uitbesteden (</a:t>
            </a:r>
            <a:r>
              <a:rPr lang="nl-NL" sz="1600" dirty="0"/>
              <a:t>extern bedrijf, </a:t>
            </a:r>
            <a:r>
              <a:rPr lang="nl-NL" sz="1600" dirty="0" err="1"/>
              <a:t>bijv</a:t>
            </a:r>
            <a:r>
              <a:rPr lang="nl-NL" sz="1600" dirty="0"/>
              <a:t> </a:t>
            </a:r>
            <a:r>
              <a:rPr lang="nl-NL" sz="1600" dirty="0" err="1"/>
              <a:t>SineFuma</a:t>
            </a:r>
            <a:r>
              <a:rPr lang="nl-NL" dirty="0"/>
              <a:t>)</a:t>
            </a:r>
          </a:p>
          <a:p>
            <a:r>
              <a:rPr lang="nl-NL" dirty="0"/>
              <a:t>Stoppen met roken met beloning (</a:t>
            </a:r>
            <a:r>
              <a:rPr lang="nl-NL" sz="1600" dirty="0">
                <a:hlinkClick r:id="rId2"/>
              </a:rPr>
              <a:t>www.samensterkerstoppen.nl</a:t>
            </a:r>
            <a:r>
              <a:rPr lang="nl-NL" dirty="0"/>
              <a:t>)</a:t>
            </a:r>
          </a:p>
          <a:p>
            <a:r>
              <a:rPr lang="nl-NL" dirty="0"/>
              <a:t>Stoppen met roken met wederzijdse steun (</a:t>
            </a:r>
            <a:r>
              <a:rPr lang="nl-NL" sz="1600" dirty="0">
                <a:hlinkClick r:id="rId3"/>
              </a:rPr>
              <a:t>www.admsupport.nl</a:t>
            </a:r>
            <a:r>
              <a:rPr lang="nl-NL" dirty="0"/>
              <a:t>)</a:t>
            </a:r>
          </a:p>
          <a:p>
            <a:r>
              <a:rPr lang="nl-NL" dirty="0"/>
              <a:t>Stoppen met roken in éénmalige sessie en nazorg (</a:t>
            </a:r>
            <a:r>
              <a:rPr lang="nl-NL" sz="1600" dirty="0">
                <a:hlinkClick r:id="rId4"/>
              </a:rPr>
              <a:t>www.ikstopermee.nl</a:t>
            </a:r>
            <a:r>
              <a:rPr lang="nl-NL" dirty="0"/>
              <a:t>)</a:t>
            </a:r>
          </a:p>
          <a:p>
            <a:pPr marL="0" indent="0">
              <a:buNone/>
            </a:pPr>
            <a:endParaRPr lang="nl-NL" dirty="0"/>
          </a:p>
          <a:p>
            <a:pPr marL="0" indent="0">
              <a:buNone/>
            </a:pPr>
            <a:r>
              <a:rPr lang="nl-NL" sz="2000" i="1" dirty="0"/>
              <a:t>(kies de methode die bij het bedrijf past en werk deze uit met de leverancier)</a:t>
            </a:r>
          </a:p>
        </p:txBody>
      </p:sp>
    </p:spTree>
    <p:extLst>
      <p:ext uri="{BB962C8B-B14F-4D97-AF65-F5344CB8AC3E}">
        <p14:creationId xmlns:p14="http://schemas.microsoft.com/office/powerpoint/2010/main" val="718793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203F64-2D9F-456D-9DF0-913B6A96AEB7}"/>
              </a:ext>
            </a:extLst>
          </p:cNvPr>
          <p:cNvSpPr>
            <a:spLocks noGrp="1"/>
          </p:cNvSpPr>
          <p:nvPr>
            <p:ph type="title"/>
          </p:nvPr>
        </p:nvSpPr>
        <p:spPr/>
        <p:txBody>
          <a:bodyPr/>
          <a:lstStyle/>
          <a:p>
            <a:r>
              <a:rPr lang="nl-NL" dirty="0"/>
              <a:t>Rookvrij worden &amp; aanpak</a:t>
            </a:r>
          </a:p>
        </p:txBody>
      </p:sp>
      <p:sp>
        <p:nvSpPr>
          <p:cNvPr id="3" name="Tijdelijke aanduiding voor inhoud 2">
            <a:extLst>
              <a:ext uri="{FF2B5EF4-FFF2-40B4-BE49-F238E27FC236}">
                <a16:creationId xmlns:a16="http://schemas.microsoft.com/office/drawing/2014/main" id="{649BB043-69F5-489C-9B90-C6C7CF7380F4}"/>
              </a:ext>
            </a:extLst>
          </p:cNvPr>
          <p:cNvSpPr>
            <a:spLocks noGrp="1"/>
          </p:cNvSpPr>
          <p:nvPr>
            <p:ph idx="1"/>
          </p:nvPr>
        </p:nvSpPr>
        <p:spPr/>
        <p:txBody>
          <a:bodyPr>
            <a:normAutofit fontScale="62500" lnSpcReduction="20000"/>
          </a:bodyPr>
          <a:lstStyle/>
          <a:p>
            <a:r>
              <a:rPr lang="nl-NL" dirty="0"/>
              <a:t>Gericht op de groep</a:t>
            </a:r>
          </a:p>
          <a:p>
            <a:r>
              <a:rPr lang="nl-NL" dirty="0"/>
              <a:t>Initiatief is </a:t>
            </a:r>
            <a:r>
              <a:rPr lang="nl-NL" dirty="0" err="1"/>
              <a:t>organisatiebreed</a:t>
            </a:r>
            <a:endParaRPr lang="nl-NL" dirty="0"/>
          </a:p>
          <a:p>
            <a:r>
              <a:rPr lang="nl-NL" dirty="0"/>
              <a:t>Organisatie: wij stimuleren een gezonde leefstijl en helpen je daarbij</a:t>
            </a:r>
          </a:p>
          <a:p>
            <a:r>
              <a:rPr lang="nl-NL" dirty="0"/>
              <a:t>Het neemt alle faciliteiten van roken weg en biedt alternatief</a:t>
            </a:r>
          </a:p>
          <a:p>
            <a:endParaRPr lang="nl-NL" dirty="0"/>
          </a:p>
          <a:p>
            <a:pPr marL="0" indent="0">
              <a:buNone/>
            </a:pPr>
            <a:r>
              <a:rPr lang="nl-NL" dirty="0"/>
              <a:t>Aanpak: </a:t>
            </a:r>
          </a:p>
          <a:p>
            <a:r>
              <a:rPr lang="nl-NL" dirty="0"/>
              <a:t>Stel een rookbeleid op</a:t>
            </a:r>
          </a:p>
          <a:p>
            <a:r>
              <a:rPr lang="nl-NL" dirty="0"/>
              <a:t>Schrijf een manifest (commitment van het management en de OR!)</a:t>
            </a:r>
          </a:p>
          <a:p>
            <a:r>
              <a:rPr lang="nl-NL" dirty="0"/>
              <a:t>Stel een projectleider aan en formeer de werkgroep</a:t>
            </a:r>
          </a:p>
          <a:p>
            <a:r>
              <a:rPr lang="nl-NL" dirty="0"/>
              <a:t>Positieve insteek: stoppen is lastig, begin op het werk</a:t>
            </a:r>
          </a:p>
          <a:p>
            <a:r>
              <a:rPr lang="nl-NL" dirty="0"/>
              <a:t>Praat iedereen steeds bij op informatiebijeenkomsten </a:t>
            </a:r>
            <a:r>
              <a:rPr lang="nl-NL" dirty="0">
                <a:solidFill>
                  <a:srgbClr val="FF0000"/>
                </a:solidFill>
              </a:rPr>
              <a:t>(dit moet eerder betrekken zijn op een bij de organisatie passende manier, alleen informeren doet mensen niet meebewegen/wennen). Zorg dat het een ontwikkeling is waar mensen over kunnen meepraten en ideeën voor aandragen.</a:t>
            </a:r>
            <a:endParaRPr lang="nl-NL" dirty="0"/>
          </a:p>
          <a:p>
            <a:r>
              <a:rPr lang="nl-NL" dirty="0"/>
              <a:t>Evalueer tussendoor en pas zo nodig doel en werkwijze aan</a:t>
            </a:r>
          </a:p>
          <a:p>
            <a:endParaRPr lang="nl-NL" dirty="0"/>
          </a:p>
        </p:txBody>
      </p:sp>
    </p:spTree>
    <p:extLst>
      <p:ext uri="{BB962C8B-B14F-4D97-AF65-F5344CB8AC3E}">
        <p14:creationId xmlns:p14="http://schemas.microsoft.com/office/powerpoint/2010/main" val="2948381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A0749E-BCC3-416B-BD36-BC69A4422EB8}"/>
              </a:ext>
            </a:extLst>
          </p:cNvPr>
          <p:cNvSpPr>
            <a:spLocks noGrp="1"/>
          </p:cNvSpPr>
          <p:nvPr>
            <p:ph type="title"/>
          </p:nvPr>
        </p:nvSpPr>
        <p:spPr/>
        <p:txBody>
          <a:bodyPr/>
          <a:lstStyle/>
          <a:p>
            <a:r>
              <a:rPr lang="nl-NL" dirty="0"/>
              <a:t>Werkomstandigheden &amp; aanpak</a:t>
            </a:r>
          </a:p>
        </p:txBody>
      </p:sp>
      <p:sp>
        <p:nvSpPr>
          <p:cNvPr id="3" name="Tijdelijke aanduiding voor inhoud 2">
            <a:extLst>
              <a:ext uri="{FF2B5EF4-FFF2-40B4-BE49-F238E27FC236}">
                <a16:creationId xmlns:a16="http://schemas.microsoft.com/office/drawing/2014/main" id="{6B85200F-B69D-476E-9854-D8C3771E7F53}"/>
              </a:ext>
            </a:extLst>
          </p:cNvPr>
          <p:cNvSpPr>
            <a:spLocks noGrp="1"/>
          </p:cNvSpPr>
          <p:nvPr>
            <p:ph idx="1"/>
          </p:nvPr>
        </p:nvSpPr>
        <p:spPr/>
        <p:txBody>
          <a:bodyPr>
            <a:normAutofit fontScale="85000" lnSpcReduction="20000"/>
          </a:bodyPr>
          <a:lstStyle/>
          <a:p>
            <a:r>
              <a:rPr lang="nl-NL" dirty="0"/>
              <a:t>Roken en </a:t>
            </a:r>
            <a:r>
              <a:rPr lang="nl-NL" dirty="0" err="1"/>
              <a:t>longbelastende</a:t>
            </a:r>
            <a:r>
              <a:rPr lang="nl-NL" dirty="0"/>
              <a:t> werkomstandigheden gaan niet samen</a:t>
            </a:r>
          </a:p>
          <a:p>
            <a:r>
              <a:rPr lang="nl-NL" dirty="0"/>
              <a:t>Zorg dat beide stoppen, voorkom dubbele belasting</a:t>
            </a:r>
          </a:p>
          <a:p>
            <a:r>
              <a:rPr lang="nl-NL" dirty="0"/>
              <a:t>In de RI&amp;E staat: ……</a:t>
            </a:r>
          </a:p>
          <a:p>
            <a:r>
              <a:rPr lang="nl-NL" dirty="0"/>
              <a:t>In de gevaarlijke stoffenlijst staat: …….</a:t>
            </a:r>
          </a:p>
          <a:p>
            <a:endParaRPr lang="nl-NL" dirty="0"/>
          </a:p>
          <a:p>
            <a:pPr marL="0" indent="0">
              <a:buNone/>
            </a:pPr>
            <a:r>
              <a:rPr lang="nl-NL" dirty="0"/>
              <a:t>Aanpak:</a:t>
            </a:r>
          </a:p>
          <a:p>
            <a:r>
              <a:rPr lang="nl-NL" dirty="0"/>
              <a:t>Inschakelen van arbeidshygiënist</a:t>
            </a:r>
          </a:p>
          <a:p>
            <a:r>
              <a:rPr lang="nl-NL" dirty="0"/>
              <a:t>Betrek alle medewerkers bij de verbeteringen</a:t>
            </a:r>
          </a:p>
          <a:p>
            <a:r>
              <a:rPr lang="nl-NL" dirty="0"/>
              <a:t>Rookvrij worden en verbeteren omstandigheden lopen gelijk op</a:t>
            </a:r>
          </a:p>
          <a:p>
            <a:r>
              <a:rPr lang="nl-NL" dirty="0"/>
              <a:t>Communiceer de verbeteringen doorlopend</a:t>
            </a:r>
          </a:p>
          <a:p>
            <a:r>
              <a:rPr lang="nl-NL" dirty="0"/>
              <a:t>Kijk kritisch naar werkprocedures en kansen op blootstelling</a:t>
            </a:r>
          </a:p>
          <a:p>
            <a:endParaRPr lang="nl-NL" dirty="0"/>
          </a:p>
          <a:p>
            <a:pPr marL="0" indent="0">
              <a:buNone/>
            </a:pPr>
            <a:endParaRPr lang="nl-NL" dirty="0"/>
          </a:p>
        </p:txBody>
      </p:sp>
    </p:spTree>
    <p:extLst>
      <p:ext uri="{BB962C8B-B14F-4D97-AF65-F5344CB8AC3E}">
        <p14:creationId xmlns:p14="http://schemas.microsoft.com/office/powerpoint/2010/main" val="1886287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D975FA-D712-4B3F-93DA-12F34808B0AF}"/>
              </a:ext>
            </a:extLst>
          </p:cNvPr>
          <p:cNvSpPr>
            <a:spLocks noGrp="1"/>
          </p:cNvSpPr>
          <p:nvPr>
            <p:ph type="title"/>
          </p:nvPr>
        </p:nvSpPr>
        <p:spPr/>
        <p:txBody>
          <a:bodyPr/>
          <a:lstStyle/>
          <a:p>
            <a:r>
              <a:rPr lang="nl-NL" dirty="0"/>
              <a:t>Alternatieven voor roken</a:t>
            </a:r>
          </a:p>
        </p:txBody>
      </p:sp>
      <p:sp>
        <p:nvSpPr>
          <p:cNvPr id="3" name="Tijdelijke aanduiding voor inhoud 2">
            <a:extLst>
              <a:ext uri="{FF2B5EF4-FFF2-40B4-BE49-F238E27FC236}">
                <a16:creationId xmlns:a16="http://schemas.microsoft.com/office/drawing/2014/main" id="{DEFA7CEA-CF9F-4D53-8E5B-81ADC54EBC24}"/>
              </a:ext>
            </a:extLst>
          </p:cNvPr>
          <p:cNvSpPr>
            <a:spLocks noGrp="1"/>
          </p:cNvSpPr>
          <p:nvPr>
            <p:ph idx="1"/>
          </p:nvPr>
        </p:nvSpPr>
        <p:spPr/>
        <p:txBody>
          <a:bodyPr/>
          <a:lstStyle/>
          <a:p>
            <a:pPr marL="0" indent="0">
              <a:buNone/>
            </a:pPr>
            <a:r>
              <a:rPr lang="nl-NL" dirty="0"/>
              <a:t>Veel rokers hebben moeite om van hun verslaving af te komen</a:t>
            </a:r>
          </a:p>
          <a:p>
            <a:pPr marL="0" indent="0">
              <a:buNone/>
            </a:pPr>
            <a:endParaRPr lang="nl-NL" dirty="0"/>
          </a:p>
          <a:p>
            <a:pPr marL="0" indent="0">
              <a:buNone/>
            </a:pPr>
            <a:r>
              <a:rPr lang="nl-NL" dirty="0"/>
              <a:t>Bied dan alternatieven aan voor roken:</a:t>
            </a:r>
          </a:p>
          <a:p>
            <a:pPr>
              <a:buFontTx/>
              <a:buChar char="-"/>
            </a:pPr>
            <a:r>
              <a:rPr lang="nl-NL" dirty="0"/>
              <a:t>Lunchwandelen met niet-rokers</a:t>
            </a:r>
          </a:p>
          <a:p>
            <a:pPr>
              <a:buFontTx/>
              <a:buChar char="-"/>
            </a:pPr>
            <a:r>
              <a:rPr lang="nl-NL" dirty="0"/>
              <a:t>Een ruimte om (computer)spelletjes te spelen</a:t>
            </a:r>
          </a:p>
          <a:p>
            <a:pPr>
              <a:buFontTx/>
              <a:buChar char="-"/>
            </a:pPr>
            <a:r>
              <a:rPr lang="nl-NL" dirty="0"/>
              <a:t>Een ruimte om te ontspannen of juist in te spannen</a:t>
            </a:r>
          </a:p>
          <a:p>
            <a:pPr>
              <a:buFontTx/>
              <a:buChar char="-"/>
            </a:pPr>
            <a:endParaRPr lang="nl-NL" dirty="0"/>
          </a:p>
          <a:p>
            <a:pPr marL="0" indent="0">
              <a:buNone/>
            </a:pPr>
            <a:r>
              <a:rPr lang="nl-NL" dirty="0"/>
              <a:t>Deze alternatieven zijn ook plezierig voor niet-rokers</a:t>
            </a:r>
          </a:p>
        </p:txBody>
      </p:sp>
    </p:spTree>
    <p:extLst>
      <p:ext uri="{BB962C8B-B14F-4D97-AF65-F5344CB8AC3E}">
        <p14:creationId xmlns:p14="http://schemas.microsoft.com/office/powerpoint/2010/main" val="1742369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A3E64-4AD8-46D8-ABA1-694FB5392D5C}"/>
              </a:ext>
            </a:extLst>
          </p:cNvPr>
          <p:cNvSpPr>
            <a:spLocks noGrp="1"/>
          </p:cNvSpPr>
          <p:nvPr>
            <p:ph type="title"/>
          </p:nvPr>
        </p:nvSpPr>
        <p:spPr/>
        <p:txBody>
          <a:bodyPr/>
          <a:lstStyle/>
          <a:p>
            <a:r>
              <a:rPr lang="nl-NL" dirty="0"/>
              <a:t>Het plan concreet</a:t>
            </a:r>
          </a:p>
        </p:txBody>
      </p:sp>
      <p:sp>
        <p:nvSpPr>
          <p:cNvPr id="4" name="Tijdelijke aanduiding voor tekst 3">
            <a:extLst>
              <a:ext uri="{FF2B5EF4-FFF2-40B4-BE49-F238E27FC236}">
                <a16:creationId xmlns:a16="http://schemas.microsoft.com/office/drawing/2014/main" id="{9AEA9C52-B762-4CC6-8B32-85EB3DD1AE57}"/>
              </a:ext>
            </a:extLst>
          </p:cNvPr>
          <p:cNvSpPr>
            <a:spLocks noGrp="1"/>
          </p:cNvSpPr>
          <p:nvPr>
            <p:ph type="body" idx="1"/>
          </p:nvPr>
        </p:nvSpPr>
        <p:spPr/>
        <p:txBody>
          <a:bodyPr/>
          <a:lstStyle/>
          <a:p>
            <a:r>
              <a:rPr lang="nl-NL" dirty="0"/>
              <a:t>Stoppen met roken</a:t>
            </a:r>
          </a:p>
        </p:txBody>
      </p:sp>
      <p:sp>
        <p:nvSpPr>
          <p:cNvPr id="5" name="Tijdelijke aanduiding voor inhoud 4">
            <a:extLst>
              <a:ext uri="{FF2B5EF4-FFF2-40B4-BE49-F238E27FC236}">
                <a16:creationId xmlns:a16="http://schemas.microsoft.com/office/drawing/2014/main" id="{228594A1-8F15-4B77-BBB6-881A7FE8ABE3}"/>
              </a:ext>
            </a:extLst>
          </p:cNvPr>
          <p:cNvSpPr>
            <a:spLocks noGrp="1"/>
          </p:cNvSpPr>
          <p:nvPr>
            <p:ph sz="half" idx="2"/>
          </p:nvPr>
        </p:nvSpPr>
        <p:spPr/>
        <p:txBody>
          <a:bodyPr>
            <a:normAutofit lnSpcReduction="10000"/>
          </a:bodyPr>
          <a:lstStyle/>
          <a:p>
            <a:r>
              <a:rPr lang="nl-NL" dirty="0"/>
              <a:t>Aanbod aan rokers opstellen</a:t>
            </a:r>
          </a:p>
          <a:p>
            <a:r>
              <a:rPr lang="nl-NL" dirty="0"/>
              <a:t>Beloningssystematiek bepalen</a:t>
            </a:r>
          </a:p>
          <a:p>
            <a:r>
              <a:rPr lang="nl-NL" dirty="0"/>
              <a:t>Alternatieven voor roken vaststellen</a:t>
            </a:r>
          </a:p>
          <a:p>
            <a:r>
              <a:rPr lang="nl-NL" dirty="0"/>
              <a:t>Programma aanbieden</a:t>
            </a:r>
          </a:p>
          <a:p>
            <a:r>
              <a:rPr lang="nl-NL" dirty="0"/>
              <a:t>Evalueren direct na afloop en een jaar later</a:t>
            </a:r>
          </a:p>
        </p:txBody>
      </p:sp>
      <p:sp>
        <p:nvSpPr>
          <p:cNvPr id="6" name="Tijdelijke aanduiding voor tekst 5">
            <a:extLst>
              <a:ext uri="{FF2B5EF4-FFF2-40B4-BE49-F238E27FC236}">
                <a16:creationId xmlns:a16="http://schemas.microsoft.com/office/drawing/2014/main" id="{57F5D4F2-23F3-4A24-9C81-BC3DBEC03A61}"/>
              </a:ext>
            </a:extLst>
          </p:cNvPr>
          <p:cNvSpPr>
            <a:spLocks noGrp="1"/>
          </p:cNvSpPr>
          <p:nvPr>
            <p:ph type="body" sz="quarter" idx="3"/>
          </p:nvPr>
        </p:nvSpPr>
        <p:spPr/>
        <p:txBody>
          <a:bodyPr/>
          <a:lstStyle/>
          <a:p>
            <a:r>
              <a:rPr lang="nl-NL" dirty="0"/>
              <a:t>Rookvrije organisatie</a:t>
            </a:r>
          </a:p>
        </p:txBody>
      </p:sp>
      <p:sp>
        <p:nvSpPr>
          <p:cNvPr id="7" name="Tijdelijke aanduiding voor inhoud 6">
            <a:extLst>
              <a:ext uri="{FF2B5EF4-FFF2-40B4-BE49-F238E27FC236}">
                <a16:creationId xmlns:a16="http://schemas.microsoft.com/office/drawing/2014/main" id="{1FA2C802-BF7C-4AA7-9E2F-E1768E856A56}"/>
              </a:ext>
            </a:extLst>
          </p:cNvPr>
          <p:cNvSpPr>
            <a:spLocks noGrp="1"/>
          </p:cNvSpPr>
          <p:nvPr>
            <p:ph sz="quarter" idx="4"/>
          </p:nvPr>
        </p:nvSpPr>
        <p:spPr/>
        <p:txBody>
          <a:bodyPr>
            <a:normAutofit lnSpcReduction="10000"/>
          </a:bodyPr>
          <a:lstStyle/>
          <a:p>
            <a:r>
              <a:rPr lang="nl-NL" dirty="0"/>
              <a:t>Stoppen met roken ondersteuning bieden</a:t>
            </a:r>
          </a:p>
          <a:p>
            <a:r>
              <a:rPr lang="nl-NL" dirty="0"/>
              <a:t>Moment van rookvrij zijn vaststellen in rookbeleid</a:t>
            </a:r>
          </a:p>
          <a:p>
            <a:r>
              <a:rPr lang="nl-NL" dirty="0"/>
              <a:t>Projectplan opstellen met werkgroep</a:t>
            </a:r>
          </a:p>
          <a:p>
            <a:r>
              <a:rPr lang="nl-NL" dirty="0"/>
              <a:t>Communicatieplan opstellen met adviseur</a:t>
            </a:r>
          </a:p>
          <a:p>
            <a:r>
              <a:rPr lang="nl-NL" dirty="0"/>
              <a:t>Evaluaties vaststellen</a:t>
            </a:r>
          </a:p>
        </p:txBody>
      </p:sp>
    </p:spTree>
    <p:extLst>
      <p:ext uri="{BB962C8B-B14F-4D97-AF65-F5344CB8AC3E}">
        <p14:creationId xmlns:p14="http://schemas.microsoft.com/office/powerpoint/2010/main" val="528328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138B3D-3FA0-4573-9A7C-BC7170F17E48}"/>
              </a:ext>
            </a:extLst>
          </p:cNvPr>
          <p:cNvSpPr>
            <a:spLocks noGrp="1"/>
          </p:cNvSpPr>
          <p:nvPr>
            <p:ph type="title"/>
          </p:nvPr>
        </p:nvSpPr>
        <p:spPr/>
        <p:txBody>
          <a:bodyPr/>
          <a:lstStyle/>
          <a:p>
            <a:r>
              <a:rPr lang="nl-NL" dirty="0"/>
              <a:t>Kosten en looptijd, </a:t>
            </a:r>
            <a:r>
              <a:rPr lang="nl-NL"/>
              <a:t>een voorbeeld</a:t>
            </a:r>
            <a:endParaRPr lang="nl-NL" dirty="0"/>
          </a:p>
        </p:txBody>
      </p:sp>
      <p:sp>
        <p:nvSpPr>
          <p:cNvPr id="3" name="Tijdelijke aanduiding voor tekst 2">
            <a:extLst>
              <a:ext uri="{FF2B5EF4-FFF2-40B4-BE49-F238E27FC236}">
                <a16:creationId xmlns:a16="http://schemas.microsoft.com/office/drawing/2014/main" id="{C755EE79-C9C5-4099-A370-1E0FEA9905CD}"/>
              </a:ext>
            </a:extLst>
          </p:cNvPr>
          <p:cNvSpPr>
            <a:spLocks noGrp="1"/>
          </p:cNvSpPr>
          <p:nvPr>
            <p:ph type="body" idx="1"/>
          </p:nvPr>
        </p:nvSpPr>
        <p:spPr/>
        <p:txBody>
          <a:bodyPr/>
          <a:lstStyle/>
          <a:p>
            <a:r>
              <a:rPr lang="nl-NL" dirty="0"/>
              <a:t>Stoppen met roken</a:t>
            </a:r>
          </a:p>
        </p:txBody>
      </p:sp>
      <p:sp>
        <p:nvSpPr>
          <p:cNvPr id="5" name="Tijdelijke aanduiding voor tekst 4">
            <a:extLst>
              <a:ext uri="{FF2B5EF4-FFF2-40B4-BE49-F238E27FC236}">
                <a16:creationId xmlns:a16="http://schemas.microsoft.com/office/drawing/2014/main" id="{0245B491-0444-4AE2-9FCB-B4A37EE37EF5}"/>
              </a:ext>
            </a:extLst>
          </p:cNvPr>
          <p:cNvSpPr>
            <a:spLocks noGrp="1"/>
          </p:cNvSpPr>
          <p:nvPr>
            <p:ph type="body" sz="quarter" idx="3"/>
          </p:nvPr>
        </p:nvSpPr>
        <p:spPr/>
        <p:txBody>
          <a:bodyPr/>
          <a:lstStyle/>
          <a:p>
            <a:r>
              <a:rPr lang="nl-NL" dirty="0"/>
              <a:t>Rookvrije organisatie</a:t>
            </a:r>
          </a:p>
        </p:txBody>
      </p:sp>
      <p:graphicFrame>
        <p:nvGraphicFramePr>
          <p:cNvPr id="7" name="Tabel 7">
            <a:extLst>
              <a:ext uri="{FF2B5EF4-FFF2-40B4-BE49-F238E27FC236}">
                <a16:creationId xmlns:a16="http://schemas.microsoft.com/office/drawing/2014/main" id="{BC13B017-F1BD-4017-B7ED-BF53D8BD7933}"/>
              </a:ext>
            </a:extLst>
          </p:cNvPr>
          <p:cNvGraphicFramePr>
            <a:graphicFrameLocks noGrp="1"/>
          </p:cNvGraphicFramePr>
          <p:nvPr>
            <p:ph sz="quarter" idx="4"/>
            <p:extLst>
              <p:ext uri="{D42A27DB-BD31-4B8C-83A1-F6EECF244321}">
                <p14:modId xmlns:p14="http://schemas.microsoft.com/office/powerpoint/2010/main" val="4258372583"/>
              </p:ext>
            </p:extLst>
          </p:nvPr>
        </p:nvGraphicFramePr>
        <p:xfrm>
          <a:off x="6172200" y="2505075"/>
          <a:ext cx="5183188" cy="3129280"/>
        </p:xfrm>
        <a:graphic>
          <a:graphicData uri="http://schemas.openxmlformats.org/drawingml/2006/table">
            <a:tbl>
              <a:tblPr firstRow="1" bandRow="1">
                <a:tableStyleId>{5C22544A-7EE6-4342-B048-85BDC9FD1C3A}</a:tableStyleId>
              </a:tblPr>
              <a:tblGrid>
                <a:gridCol w="4012157">
                  <a:extLst>
                    <a:ext uri="{9D8B030D-6E8A-4147-A177-3AD203B41FA5}">
                      <a16:colId xmlns:a16="http://schemas.microsoft.com/office/drawing/2014/main" val="3468839656"/>
                    </a:ext>
                  </a:extLst>
                </a:gridCol>
                <a:gridCol w="1171031">
                  <a:extLst>
                    <a:ext uri="{9D8B030D-6E8A-4147-A177-3AD203B41FA5}">
                      <a16:colId xmlns:a16="http://schemas.microsoft.com/office/drawing/2014/main" val="249225007"/>
                    </a:ext>
                  </a:extLst>
                </a:gridCol>
              </a:tblGrid>
              <a:tr h="370840">
                <a:tc>
                  <a:txBody>
                    <a:bodyPr/>
                    <a:lstStyle/>
                    <a:p>
                      <a:r>
                        <a:rPr lang="nl-NL" dirty="0"/>
                        <a:t>Kosten per project per jaar</a:t>
                      </a:r>
                    </a:p>
                  </a:txBody>
                  <a:tcPr/>
                </a:tc>
                <a:tc>
                  <a:txBody>
                    <a:bodyPr/>
                    <a:lstStyle/>
                    <a:p>
                      <a:endParaRPr lang="nl-NL"/>
                    </a:p>
                  </a:txBody>
                  <a:tcPr/>
                </a:tc>
                <a:extLst>
                  <a:ext uri="{0D108BD9-81ED-4DB2-BD59-A6C34878D82A}">
                    <a16:rowId xmlns:a16="http://schemas.microsoft.com/office/drawing/2014/main" val="901591254"/>
                  </a:ext>
                </a:extLst>
              </a:tr>
              <a:tr h="370840">
                <a:tc>
                  <a:txBody>
                    <a:bodyPr/>
                    <a:lstStyle/>
                    <a:p>
                      <a:r>
                        <a:rPr lang="nl-NL" dirty="0"/>
                        <a:t>Stoppen met roken aanbod </a:t>
                      </a:r>
                      <a:r>
                        <a:rPr lang="nl-NL" sz="1200" dirty="0"/>
                        <a:t>(12 deelnemers)</a:t>
                      </a:r>
                    </a:p>
                  </a:txBody>
                  <a:tcPr/>
                </a:tc>
                <a:tc>
                  <a:txBody>
                    <a:bodyPr/>
                    <a:lstStyle/>
                    <a:p>
                      <a:r>
                        <a:rPr lang="nl-NL" dirty="0"/>
                        <a:t>     770,-</a:t>
                      </a:r>
                    </a:p>
                  </a:txBody>
                  <a:tcPr/>
                </a:tc>
                <a:extLst>
                  <a:ext uri="{0D108BD9-81ED-4DB2-BD59-A6C34878D82A}">
                    <a16:rowId xmlns:a16="http://schemas.microsoft.com/office/drawing/2014/main" val="2395845715"/>
                  </a:ext>
                </a:extLst>
              </a:tr>
              <a:tr h="370840">
                <a:tc>
                  <a:txBody>
                    <a:bodyPr/>
                    <a:lstStyle/>
                    <a:p>
                      <a:r>
                        <a:rPr lang="nl-NL" dirty="0"/>
                        <a:t>Projectmanagement 0,1 fte</a:t>
                      </a:r>
                    </a:p>
                    <a:p>
                      <a:r>
                        <a:rPr lang="nl-NL" sz="1200" dirty="0"/>
                        <a:t>(uitgaande van uurloon 80,-)</a:t>
                      </a:r>
                    </a:p>
                  </a:txBody>
                  <a:tcPr/>
                </a:tc>
                <a:tc>
                  <a:txBody>
                    <a:bodyPr/>
                    <a:lstStyle/>
                    <a:p>
                      <a:r>
                        <a:rPr lang="nl-NL" dirty="0"/>
                        <a:t>16.640,-</a:t>
                      </a:r>
                    </a:p>
                  </a:txBody>
                  <a:tcPr/>
                </a:tc>
                <a:extLst>
                  <a:ext uri="{0D108BD9-81ED-4DB2-BD59-A6C34878D82A}">
                    <a16:rowId xmlns:a16="http://schemas.microsoft.com/office/drawing/2014/main" val="1876548788"/>
                  </a:ext>
                </a:extLst>
              </a:tr>
              <a:tr h="370840">
                <a:tc>
                  <a:txBody>
                    <a:bodyPr/>
                    <a:lstStyle/>
                    <a:p>
                      <a:r>
                        <a:rPr lang="nl-NL" dirty="0"/>
                        <a:t>Werkgroep bijeenkomsten</a:t>
                      </a:r>
                    </a:p>
                    <a:p>
                      <a:r>
                        <a:rPr lang="nl-NL" sz="1200" dirty="0"/>
                        <a:t>(uitgaande van 5x2 uur per jaar en 6 leden)</a:t>
                      </a:r>
                    </a:p>
                  </a:txBody>
                  <a:tcPr/>
                </a:tc>
                <a:tc>
                  <a:txBody>
                    <a:bodyPr/>
                    <a:lstStyle/>
                    <a:p>
                      <a:r>
                        <a:rPr lang="nl-NL" dirty="0"/>
                        <a:t>  4.800,-</a:t>
                      </a:r>
                    </a:p>
                  </a:txBody>
                  <a:tcPr/>
                </a:tc>
                <a:extLst>
                  <a:ext uri="{0D108BD9-81ED-4DB2-BD59-A6C34878D82A}">
                    <a16:rowId xmlns:a16="http://schemas.microsoft.com/office/drawing/2014/main" val="3064297332"/>
                  </a:ext>
                </a:extLst>
              </a:tr>
              <a:tr h="370840">
                <a:tc>
                  <a:txBody>
                    <a:bodyPr/>
                    <a:lstStyle/>
                    <a:p>
                      <a:r>
                        <a:rPr lang="nl-NL" sz="1800" dirty="0"/>
                        <a:t>inhuur externe deskundigen</a:t>
                      </a:r>
                    </a:p>
                  </a:txBody>
                  <a:tcPr/>
                </a:tc>
                <a:tc>
                  <a:txBody>
                    <a:bodyPr/>
                    <a:lstStyle/>
                    <a:p>
                      <a:r>
                        <a:rPr lang="nl-NL" dirty="0"/>
                        <a:t>  3.000,-</a:t>
                      </a:r>
                    </a:p>
                  </a:txBody>
                  <a:tcPr/>
                </a:tc>
                <a:extLst>
                  <a:ext uri="{0D108BD9-81ED-4DB2-BD59-A6C34878D82A}">
                    <a16:rowId xmlns:a16="http://schemas.microsoft.com/office/drawing/2014/main" val="1992314092"/>
                  </a:ext>
                </a:extLst>
              </a:tr>
              <a:tr h="370840">
                <a:tc>
                  <a:txBody>
                    <a:bodyPr/>
                    <a:lstStyle/>
                    <a:p>
                      <a:r>
                        <a:rPr lang="nl-NL" sz="1800" dirty="0"/>
                        <a:t>Facilitaire middelen </a:t>
                      </a:r>
                    </a:p>
                    <a:p>
                      <a:r>
                        <a:rPr lang="nl-NL" sz="1200" dirty="0"/>
                        <a:t>(minus besparing op schoonmaakkosten)</a:t>
                      </a:r>
                    </a:p>
                  </a:txBody>
                  <a:tcPr/>
                </a:tc>
                <a:tc>
                  <a:txBody>
                    <a:bodyPr/>
                    <a:lstStyle/>
                    <a:p>
                      <a:r>
                        <a:rPr lang="nl-NL" dirty="0"/>
                        <a:t>10.000,-</a:t>
                      </a:r>
                    </a:p>
                  </a:txBody>
                  <a:tcPr/>
                </a:tc>
                <a:extLst>
                  <a:ext uri="{0D108BD9-81ED-4DB2-BD59-A6C34878D82A}">
                    <a16:rowId xmlns:a16="http://schemas.microsoft.com/office/drawing/2014/main" val="1400399459"/>
                  </a:ext>
                </a:extLst>
              </a:tr>
              <a:tr h="370840">
                <a:tc>
                  <a:txBody>
                    <a:bodyPr/>
                    <a:lstStyle/>
                    <a:p>
                      <a:r>
                        <a:rPr lang="nl-NL" sz="1200" dirty="0"/>
                        <a:t>Tegenover afwezigheid door roken 62.400,-</a:t>
                      </a:r>
                    </a:p>
                  </a:txBody>
                  <a:tcPr/>
                </a:tc>
                <a:tc>
                  <a:txBody>
                    <a:bodyPr/>
                    <a:lstStyle/>
                    <a:p>
                      <a:r>
                        <a:rPr lang="nl-NL" dirty="0"/>
                        <a:t>25.210,-</a:t>
                      </a:r>
                    </a:p>
                  </a:txBody>
                  <a:tcPr/>
                </a:tc>
                <a:extLst>
                  <a:ext uri="{0D108BD9-81ED-4DB2-BD59-A6C34878D82A}">
                    <a16:rowId xmlns:a16="http://schemas.microsoft.com/office/drawing/2014/main" val="2228671107"/>
                  </a:ext>
                </a:extLst>
              </a:tr>
            </a:tbl>
          </a:graphicData>
        </a:graphic>
      </p:graphicFrame>
      <p:graphicFrame>
        <p:nvGraphicFramePr>
          <p:cNvPr id="8" name="Tabel 7">
            <a:extLst>
              <a:ext uri="{FF2B5EF4-FFF2-40B4-BE49-F238E27FC236}">
                <a16:creationId xmlns:a16="http://schemas.microsoft.com/office/drawing/2014/main" id="{BEC43383-D36B-4B98-B333-D34955EC1973}"/>
              </a:ext>
            </a:extLst>
          </p:cNvPr>
          <p:cNvGraphicFramePr>
            <a:graphicFrameLocks/>
          </p:cNvGraphicFramePr>
          <p:nvPr>
            <p:extLst>
              <p:ext uri="{D42A27DB-BD31-4B8C-83A1-F6EECF244321}">
                <p14:modId xmlns:p14="http://schemas.microsoft.com/office/powerpoint/2010/main" val="1303827802"/>
              </p:ext>
            </p:extLst>
          </p:nvPr>
        </p:nvGraphicFramePr>
        <p:xfrm>
          <a:off x="876588" y="2470744"/>
          <a:ext cx="5183188" cy="2828809"/>
        </p:xfrm>
        <a:graphic>
          <a:graphicData uri="http://schemas.openxmlformats.org/drawingml/2006/table">
            <a:tbl>
              <a:tblPr firstRow="1" bandRow="1">
                <a:tableStyleId>{5C22544A-7EE6-4342-B048-85BDC9FD1C3A}</a:tableStyleId>
              </a:tblPr>
              <a:tblGrid>
                <a:gridCol w="3749300">
                  <a:extLst>
                    <a:ext uri="{9D8B030D-6E8A-4147-A177-3AD203B41FA5}">
                      <a16:colId xmlns:a16="http://schemas.microsoft.com/office/drawing/2014/main" val="3468839656"/>
                    </a:ext>
                  </a:extLst>
                </a:gridCol>
                <a:gridCol w="1433888">
                  <a:extLst>
                    <a:ext uri="{9D8B030D-6E8A-4147-A177-3AD203B41FA5}">
                      <a16:colId xmlns:a16="http://schemas.microsoft.com/office/drawing/2014/main" val="249225007"/>
                    </a:ext>
                  </a:extLst>
                </a:gridCol>
              </a:tblGrid>
              <a:tr h="370840">
                <a:tc>
                  <a:txBody>
                    <a:bodyPr/>
                    <a:lstStyle/>
                    <a:p>
                      <a:r>
                        <a:rPr lang="nl-NL" dirty="0"/>
                        <a:t>Kosten per werknemer </a:t>
                      </a:r>
                    </a:p>
                    <a:p>
                      <a:r>
                        <a:rPr lang="nl-NL" sz="1200" dirty="0"/>
                        <a:t>(uitgaande van 12 deelnemers)</a:t>
                      </a:r>
                    </a:p>
                  </a:txBody>
                  <a:tcPr/>
                </a:tc>
                <a:tc>
                  <a:txBody>
                    <a:bodyPr/>
                    <a:lstStyle/>
                    <a:p>
                      <a:endParaRPr lang="nl-NL"/>
                    </a:p>
                  </a:txBody>
                  <a:tcPr/>
                </a:tc>
                <a:extLst>
                  <a:ext uri="{0D108BD9-81ED-4DB2-BD59-A6C34878D82A}">
                    <a16:rowId xmlns:a16="http://schemas.microsoft.com/office/drawing/2014/main" val="90159125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Deelname aan programma</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t>(volledig vergoed door de ziektekostenverzekering)</a:t>
                      </a:r>
                    </a:p>
                  </a:txBody>
                  <a:tcPr/>
                </a:tc>
                <a:tc>
                  <a:txBody>
                    <a:bodyPr/>
                    <a:lstStyle/>
                    <a:p>
                      <a:r>
                        <a:rPr lang="nl-NL" dirty="0"/>
                        <a:t>420,-</a:t>
                      </a:r>
                    </a:p>
                  </a:txBody>
                  <a:tcPr/>
                </a:tc>
                <a:extLst>
                  <a:ext uri="{0D108BD9-81ED-4DB2-BD59-A6C34878D82A}">
                    <a16:rowId xmlns:a16="http://schemas.microsoft.com/office/drawing/2014/main" val="23958457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Afwezigheid van werkplek</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t>(uitgaande van 7 bijeenkomsten van 1,5 uur en 40,- uurloon)</a:t>
                      </a:r>
                      <a:endParaRPr lang="nl-NL" dirty="0"/>
                    </a:p>
                  </a:txBody>
                  <a:tcPr/>
                </a:tc>
                <a:tc>
                  <a:txBody>
                    <a:bodyPr/>
                    <a:lstStyle/>
                    <a:p>
                      <a:r>
                        <a:rPr lang="nl-NL" dirty="0"/>
                        <a:t>420,-</a:t>
                      </a:r>
                    </a:p>
                  </a:txBody>
                  <a:tcPr/>
                </a:tc>
                <a:extLst>
                  <a:ext uri="{0D108BD9-81ED-4DB2-BD59-A6C34878D82A}">
                    <a16:rowId xmlns:a16="http://schemas.microsoft.com/office/drawing/2014/main" val="1876548788"/>
                  </a:ext>
                </a:extLst>
              </a:tr>
              <a:tr h="629169">
                <a:tc>
                  <a:txBody>
                    <a:bodyPr/>
                    <a:lstStyle/>
                    <a:p>
                      <a:r>
                        <a:rPr lang="nl-NL" dirty="0"/>
                        <a:t>Beloning voor de deelnemer</a:t>
                      </a:r>
                    </a:p>
                    <a:p>
                      <a:r>
                        <a:rPr lang="nl-NL" sz="1200" dirty="0"/>
                        <a:t>(uitgaande van het totaal te verdienen bedrag) </a:t>
                      </a:r>
                    </a:p>
                  </a:txBody>
                  <a:tcPr/>
                </a:tc>
                <a:tc>
                  <a:txBody>
                    <a:bodyPr/>
                    <a:lstStyle/>
                    <a:p>
                      <a:r>
                        <a:rPr lang="nl-NL" dirty="0"/>
                        <a:t>350,-</a:t>
                      </a:r>
                    </a:p>
                  </a:txBody>
                  <a:tcPr/>
                </a:tc>
                <a:extLst>
                  <a:ext uri="{0D108BD9-81ED-4DB2-BD59-A6C34878D82A}">
                    <a16:rowId xmlns:a16="http://schemas.microsoft.com/office/drawing/2014/main" val="3887411195"/>
                  </a:ext>
                </a:extLst>
              </a:tr>
              <a:tr h="370840">
                <a:tc>
                  <a:txBody>
                    <a:bodyPr/>
                    <a:lstStyle/>
                    <a:p>
                      <a:r>
                        <a:rPr lang="nl-NL" sz="1200" dirty="0"/>
                        <a:t>Tegenover afwezigheid door roken: 5.200,-</a:t>
                      </a:r>
                    </a:p>
                  </a:txBody>
                  <a:tcPr/>
                </a:tc>
                <a:tc>
                  <a:txBody>
                    <a:bodyPr/>
                    <a:lstStyle/>
                    <a:p>
                      <a:r>
                        <a:rPr lang="nl-NL" dirty="0"/>
                        <a:t>770,-</a:t>
                      </a:r>
                    </a:p>
                  </a:txBody>
                  <a:tcPr/>
                </a:tc>
                <a:extLst>
                  <a:ext uri="{0D108BD9-81ED-4DB2-BD59-A6C34878D82A}">
                    <a16:rowId xmlns:a16="http://schemas.microsoft.com/office/drawing/2014/main" val="1356501767"/>
                  </a:ext>
                </a:extLst>
              </a:tr>
            </a:tbl>
          </a:graphicData>
        </a:graphic>
      </p:graphicFrame>
      <p:sp>
        <p:nvSpPr>
          <p:cNvPr id="11" name="Tekstvak 10">
            <a:extLst>
              <a:ext uri="{FF2B5EF4-FFF2-40B4-BE49-F238E27FC236}">
                <a16:creationId xmlns:a16="http://schemas.microsoft.com/office/drawing/2014/main" id="{B33C77DC-CECD-47C2-8EE4-5414E0B9579C}"/>
              </a:ext>
            </a:extLst>
          </p:cNvPr>
          <p:cNvSpPr txBox="1"/>
          <p:nvPr/>
        </p:nvSpPr>
        <p:spPr>
          <a:xfrm>
            <a:off x="814388" y="6067946"/>
            <a:ext cx="5151548" cy="377990"/>
          </a:xfrm>
          <a:prstGeom prst="rect">
            <a:avLst/>
          </a:prstGeom>
          <a:noFill/>
        </p:spPr>
        <p:txBody>
          <a:bodyPr wrap="square" rtlCol="0">
            <a:spAutoFit/>
          </a:bodyPr>
          <a:lstStyle/>
          <a:p>
            <a:r>
              <a:rPr lang="nl-NL" dirty="0"/>
              <a:t>De doorlooptijd van zo’n programma is 3-6 maanden</a:t>
            </a:r>
          </a:p>
        </p:txBody>
      </p:sp>
      <p:sp>
        <p:nvSpPr>
          <p:cNvPr id="13" name="Tekstvak 12">
            <a:extLst>
              <a:ext uri="{FF2B5EF4-FFF2-40B4-BE49-F238E27FC236}">
                <a16:creationId xmlns:a16="http://schemas.microsoft.com/office/drawing/2014/main" id="{7B89BAB5-1C40-424C-9A8A-A5D558B293A6}"/>
              </a:ext>
            </a:extLst>
          </p:cNvPr>
          <p:cNvSpPr txBox="1"/>
          <p:nvPr/>
        </p:nvSpPr>
        <p:spPr>
          <a:xfrm>
            <a:off x="6096000" y="6067946"/>
            <a:ext cx="5151548" cy="369332"/>
          </a:xfrm>
          <a:prstGeom prst="rect">
            <a:avLst/>
          </a:prstGeom>
          <a:noFill/>
        </p:spPr>
        <p:txBody>
          <a:bodyPr wrap="square" rtlCol="0">
            <a:spAutoFit/>
          </a:bodyPr>
          <a:lstStyle/>
          <a:p>
            <a:r>
              <a:rPr lang="nl-NL" dirty="0"/>
              <a:t>De doorlooptijd van dit project is 12-18 maanden</a:t>
            </a:r>
          </a:p>
        </p:txBody>
      </p:sp>
    </p:spTree>
    <p:extLst>
      <p:ext uri="{BB962C8B-B14F-4D97-AF65-F5344CB8AC3E}">
        <p14:creationId xmlns:p14="http://schemas.microsoft.com/office/powerpoint/2010/main" val="391587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8EBAE6-5679-4A37-8D2E-E51AB4BB36FA}"/>
              </a:ext>
            </a:extLst>
          </p:cNvPr>
          <p:cNvSpPr>
            <a:spLocks noGrp="1"/>
          </p:cNvSpPr>
          <p:nvPr>
            <p:ph type="title"/>
          </p:nvPr>
        </p:nvSpPr>
        <p:spPr/>
        <p:txBody>
          <a:bodyPr/>
          <a:lstStyle/>
          <a:p>
            <a:r>
              <a:rPr lang="nl-NL" dirty="0"/>
              <a:t>U kiest voor uw organisatie. Help:</a:t>
            </a:r>
          </a:p>
        </p:txBody>
      </p:sp>
      <p:graphicFrame>
        <p:nvGraphicFramePr>
          <p:cNvPr id="4" name="Tijdelijke aanduiding voor inhoud 3">
            <a:extLst>
              <a:ext uri="{FF2B5EF4-FFF2-40B4-BE49-F238E27FC236}">
                <a16:creationId xmlns:a16="http://schemas.microsoft.com/office/drawing/2014/main" id="{DFCC97E8-DC66-4053-948C-633167AA00D7}"/>
              </a:ext>
            </a:extLst>
          </p:cNvPr>
          <p:cNvGraphicFramePr>
            <a:graphicFrameLocks noGrp="1"/>
          </p:cNvGraphicFramePr>
          <p:nvPr>
            <p:ph idx="1"/>
            <p:extLst>
              <p:ext uri="{D42A27DB-BD31-4B8C-83A1-F6EECF244321}">
                <p14:modId xmlns:p14="http://schemas.microsoft.com/office/powerpoint/2010/main" val="12526009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601C26C-679D-C943-A66E-9AEC0E7779EE}"/>
              </a:ext>
            </a:extLst>
          </p:cNvPr>
          <p:cNvSpPr txBox="1"/>
          <p:nvPr/>
        </p:nvSpPr>
        <p:spPr>
          <a:xfrm flipH="1">
            <a:off x="6096000" y="3647351"/>
            <a:ext cx="2974258" cy="707886"/>
          </a:xfrm>
          <a:prstGeom prst="rect">
            <a:avLst/>
          </a:prstGeom>
          <a:noFill/>
        </p:spPr>
        <p:txBody>
          <a:bodyPr wrap="square" rtlCol="0">
            <a:spAutoFit/>
          </a:bodyPr>
          <a:lstStyle/>
          <a:p>
            <a:r>
              <a:rPr lang="en-NL" sz="4000" b="1" dirty="0"/>
              <a:t>EN / OF</a:t>
            </a:r>
          </a:p>
        </p:txBody>
      </p:sp>
    </p:spTree>
    <p:extLst>
      <p:ext uri="{BB962C8B-B14F-4D97-AF65-F5344CB8AC3E}">
        <p14:creationId xmlns:p14="http://schemas.microsoft.com/office/powerpoint/2010/main" val="3983442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CD06A-A0ED-4EF6-8173-3043A69071F3}"/>
              </a:ext>
            </a:extLst>
          </p:cNvPr>
          <p:cNvSpPr>
            <a:spLocks noGrp="1"/>
          </p:cNvSpPr>
          <p:nvPr>
            <p:ph type="title"/>
          </p:nvPr>
        </p:nvSpPr>
        <p:spPr/>
        <p:txBody>
          <a:bodyPr/>
          <a:lstStyle/>
          <a:p>
            <a:r>
              <a:rPr lang="nl-NL" dirty="0"/>
              <a:t>Nederland lijdt onder de gevolgen van roken</a:t>
            </a:r>
          </a:p>
        </p:txBody>
      </p:sp>
      <p:sp>
        <p:nvSpPr>
          <p:cNvPr id="3" name="Tijdelijke aanduiding voor inhoud 2">
            <a:extLst>
              <a:ext uri="{FF2B5EF4-FFF2-40B4-BE49-F238E27FC236}">
                <a16:creationId xmlns:a16="http://schemas.microsoft.com/office/drawing/2014/main" id="{98AE3AAB-507A-43F7-B54D-48359C25DBC7}"/>
              </a:ext>
            </a:extLst>
          </p:cNvPr>
          <p:cNvSpPr>
            <a:spLocks noGrp="1"/>
          </p:cNvSpPr>
          <p:nvPr>
            <p:ph idx="1"/>
          </p:nvPr>
        </p:nvSpPr>
        <p:spPr/>
        <p:txBody>
          <a:bodyPr>
            <a:normAutofit lnSpcReduction="10000"/>
          </a:bodyPr>
          <a:lstStyle/>
          <a:p>
            <a:r>
              <a:rPr lang="nl-NL" dirty="0"/>
              <a:t>Jaarlijks bezwijken 20.000 mensen aan de gevolgen van roken</a:t>
            </a:r>
          </a:p>
          <a:p>
            <a:r>
              <a:rPr lang="nl-NL" dirty="0"/>
              <a:t>De meeste rokers zijn laag en middelbaar opgeleid (27% t.o.v. 9%)</a:t>
            </a:r>
          </a:p>
          <a:p>
            <a:r>
              <a:rPr lang="nl-NL" dirty="0"/>
              <a:t>1 op de 4-5 rokers haalt het pensioen niet!</a:t>
            </a:r>
          </a:p>
          <a:p>
            <a:r>
              <a:rPr lang="nl-NL" dirty="0"/>
              <a:t>10 verloren levensjaren per roker</a:t>
            </a:r>
          </a:p>
          <a:p>
            <a:r>
              <a:rPr lang="nl-NL" dirty="0"/>
              <a:t>Miljarden euro’s verlies aan productiviteit</a:t>
            </a:r>
          </a:p>
          <a:p>
            <a:r>
              <a:rPr lang="nl-NL" dirty="0"/>
              <a:t>Ieder roker verrookt 3 weken per jaar aan werktijd</a:t>
            </a:r>
          </a:p>
          <a:p>
            <a:r>
              <a:rPr lang="nl-NL" dirty="0"/>
              <a:t>Elke dag starten 75 jongeren met roken</a:t>
            </a:r>
          </a:p>
          <a:p>
            <a:r>
              <a:rPr lang="nl-NL" dirty="0"/>
              <a:t>Nog steeds roken 3 miljoen Nederlanders</a:t>
            </a:r>
          </a:p>
          <a:p>
            <a:r>
              <a:rPr lang="nl-NL" dirty="0"/>
              <a:t>Maar inmiddels telt NL 3,4 miljoen ex-rokers!</a:t>
            </a:r>
          </a:p>
          <a:p>
            <a:endParaRPr lang="nl-NL" dirty="0"/>
          </a:p>
        </p:txBody>
      </p:sp>
    </p:spTree>
    <p:extLst>
      <p:ext uri="{BB962C8B-B14F-4D97-AF65-F5344CB8AC3E}">
        <p14:creationId xmlns:p14="http://schemas.microsoft.com/office/powerpoint/2010/main" val="1363467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F470B5-B03C-46A3-9294-DBF084496CB8}"/>
              </a:ext>
            </a:extLst>
          </p:cNvPr>
          <p:cNvSpPr>
            <a:spLocks noGrp="1"/>
          </p:cNvSpPr>
          <p:nvPr>
            <p:ph type="title"/>
          </p:nvPr>
        </p:nvSpPr>
        <p:spPr/>
        <p:txBody>
          <a:bodyPr/>
          <a:lstStyle/>
          <a:p>
            <a:r>
              <a:rPr lang="nl-NL" dirty="0"/>
              <a:t>Wat doet Nederland tegen roken</a:t>
            </a:r>
          </a:p>
        </p:txBody>
      </p:sp>
      <p:sp>
        <p:nvSpPr>
          <p:cNvPr id="3" name="Tijdelijke aanduiding voor inhoud 2">
            <a:extLst>
              <a:ext uri="{FF2B5EF4-FFF2-40B4-BE49-F238E27FC236}">
                <a16:creationId xmlns:a16="http://schemas.microsoft.com/office/drawing/2014/main" id="{9B66D596-0096-44FF-BF4C-440B133ADE59}"/>
              </a:ext>
            </a:extLst>
          </p:cNvPr>
          <p:cNvSpPr>
            <a:spLocks noGrp="1"/>
          </p:cNvSpPr>
          <p:nvPr>
            <p:ph idx="1"/>
          </p:nvPr>
        </p:nvSpPr>
        <p:spPr/>
        <p:txBody>
          <a:bodyPr>
            <a:normAutofit lnSpcReduction="10000"/>
          </a:bodyPr>
          <a:lstStyle/>
          <a:p>
            <a:r>
              <a:rPr lang="nl-NL" dirty="0"/>
              <a:t>Nationaal Preventie Akkoord: &lt;5% rokers in 2040</a:t>
            </a:r>
          </a:p>
          <a:p>
            <a:r>
              <a:rPr lang="nl-NL" dirty="0"/>
              <a:t>Stoppen met investeren in en werken voor de tabaksindustrie</a:t>
            </a:r>
          </a:p>
          <a:p>
            <a:r>
              <a:rPr lang="nl-NL" dirty="0"/>
              <a:t>Verplichte afschaffing van de rookruimtes/gelegenheden</a:t>
            </a:r>
          </a:p>
          <a:p>
            <a:r>
              <a:rPr lang="nl-NL" dirty="0"/>
              <a:t>Verkoop in neutrale verpakking, niet zichtbaar voor de klant</a:t>
            </a:r>
          </a:p>
          <a:p>
            <a:r>
              <a:rPr lang="nl-NL" dirty="0"/>
              <a:t>Ophogen van de prijs van sigaretten en rookwaar</a:t>
            </a:r>
          </a:p>
          <a:p>
            <a:r>
              <a:rPr lang="nl-NL" dirty="0"/>
              <a:t>Alle vormen van roken zijn gelijk; dus ook de e-sigaret</a:t>
            </a:r>
          </a:p>
          <a:p>
            <a:r>
              <a:rPr lang="nl-NL" dirty="0"/>
              <a:t>Rookvrije Start (voor </a:t>
            </a:r>
            <a:r>
              <a:rPr lang="nl-NL" dirty="0" err="1"/>
              <a:t>zwangeren</a:t>
            </a:r>
            <a:r>
              <a:rPr lang="nl-NL" dirty="0"/>
              <a:t>)</a:t>
            </a:r>
          </a:p>
          <a:p>
            <a:r>
              <a:rPr lang="nl-NL" dirty="0"/>
              <a:t>Rookvrije omgeving (voor jongeren)</a:t>
            </a:r>
          </a:p>
          <a:p>
            <a:r>
              <a:rPr lang="nl-NL" dirty="0"/>
              <a:t>Rookvrije Generatie </a:t>
            </a:r>
          </a:p>
        </p:txBody>
      </p:sp>
    </p:spTree>
    <p:extLst>
      <p:ext uri="{BB962C8B-B14F-4D97-AF65-F5344CB8AC3E}">
        <p14:creationId xmlns:p14="http://schemas.microsoft.com/office/powerpoint/2010/main" val="70799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9EBABC-8C48-4CA8-B36F-7FFCD84E46E4}"/>
              </a:ext>
            </a:extLst>
          </p:cNvPr>
          <p:cNvSpPr>
            <a:spLocks noGrp="1"/>
          </p:cNvSpPr>
          <p:nvPr>
            <p:ph type="title"/>
          </p:nvPr>
        </p:nvSpPr>
        <p:spPr/>
        <p:txBody>
          <a:bodyPr/>
          <a:lstStyle/>
          <a:p>
            <a:r>
              <a:rPr lang="nl-NL" dirty="0"/>
              <a:t>Hoe gaat het bij (naam van het bedrijf) </a:t>
            </a:r>
          </a:p>
        </p:txBody>
      </p:sp>
      <p:sp>
        <p:nvSpPr>
          <p:cNvPr id="3" name="Tijdelijke aanduiding voor inhoud 2">
            <a:extLst>
              <a:ext uri="{FF2B5EF4-FFF2-40B4-BE49-F238E27FC236}">
                <a16:creationId xmlns:a16="http://schemas.microsoft.com/office/drawing/2014/main" id="{3B929F0E-870D-463B-A42E-43233B3C4050}"/>
              </a:ext>
            </a:extLst>
          </p:cNvPr>
          <p:cNvSpPr>
            <a:spLocks noGrp="1"/>
          </p:cNvSpPr>
          <p:nvPr>
            <p:ph idx="1"/>
          </p:nvPr>
        </p:nvSpPr>
        <p:spPr/>
        <p:txBody>
          <a:bodyPr/>
          <a:lstStyle/>
          <a:p>
            <a:r>
              <a:rPr lang="nl-NL" dirty="0"/>
              <a:t>Het geschatte aantal rokers: </a:t>
            </a:r>
          </a:p>
          <a:p>
            <a:r>
              <a:rPr lang="nl-NL" dirty="0"/>
              <a:t>Verhouding laag/middel/hoog opgeleiden:</a:t>
            </a:r>
          </a:p>
          <a:p>
            <a:r>
              <a:rPr lang="nl-NL" dirty="0"/>
              <a:t>Rookruimtes/rookgelegenheid (aantal en soort):</a:t>
            </a:r>
          </a:p>
          <a:p>
            <a:r>
              <a:rPr lang="nl-NL" dirty="0"/>
              <a:t>Rookbeleid aanwezig?:</a:t>
            </a:r>
          </a:p>
          <a:p>
            <a:r>
              <a:rPr lang="nl-NL" dirty="0"/>
              <a:t>Belastende werkomstandigheden voor de luchtwegen?:</a:t>
            </a:r>
          </a:p>
          <a:p>
            <a:r>
              <a:rPr lang="nl-NL" dirty="0"/>
              <a:t>Schatting van het aantal verloren werkdagen door roken:</a:t>
            </a:r>
          </a:p>
          <a:p>
            <a:r>
              <a:rPr lang="nl-NL" dirty="0"/>
              <a:t>Eerdere roken (of leefstijl) acties?:</a:t>
            </a:r>
          </a:p>
          <a:p>
            <a:r>
              <a:rPr lang="nl-NL" dirty="0"/>
              <a:t>Met als resultaat?:</a:t>
            </a:r>
          </a:p>
        </p:txBody>
      </p:sp>
    </p:spTree>
    <p:extLst>
      <p:ext uri="{BB962C8B-B14F-4D97-AF65-F5344CB8AC3E}">
        <p14:creationId xmlns:p14="http://schemas.microsoft.com/office/powerpoint/2010/main" val="2330468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0B4B0B-21D6-45E7-89A3-62CF2B9E2842}"/>
              </a:ext>
            </a:extLst>
          </p:cNvPr>
          <p:cNvSpPr>
            <a:spLocks noGrp="1"/>
          </p:cNvSpPr>
          <p:nvPr>
            <p:ph type="title"/>
          </p:nvPr>
        </p:nvSpPr>
        <p:spPr/>
        <p:txBody>
          <a:bodyPr/>
          <a:lstStyle/>
          <a:p>
            <a:r>
              <a:rPr lang="nl-NL" dirty="0"/>
              <a:t>Wat doen wij tegen roken?</a:t>
            </a:r>
          </a:p>
        </p:txBody>
      </p:sp>
      <p:sp>
        <p:nvSpPr>
          <p:cNvPr id="3" name="Tijdelijke aanduiding voor inhoud 2">
            <a:extLst>
              <a:ext uri="{FF2B5EF4-FFF2-40B4-BE49-F238E27FC236}">
                <a16:creationId xmlns:a16="http://schemas.microsoft.com/office/drawing/2014/main" id="{0B40FD32-718B-45B2-AF1F-31556665BAA1}"/>
              </a:ext>
            </a:extLst>
          </p:cNvPr>
          <p:cNvSpPr>
            <a:spLocks noGrp="1"/>
          </p:cNvSpPr>
          <p:nvPr>
            <p:ph idx="1"/>
          </p:nvPr>
        </p:nvSpPr>
        <p:spPr/>
        <p:txBody>
          <a:bodyPr/>
          <a:lstStyle/>
          <a:p>
            <a:pPr marL="0" indent="0">
              <a:buNone/>
            </a:pPr>
            <a:r>
              <a:rPr lang="nl-NL" sz="2000" i="1" dirty="0"/>
              <a:t>Inventariseer de antwoorden van je toehoorders of vul zelf in op basis van je voorbereiding</a:t>
            </a:r>
          </a:p>
          <a:p>
            <a:pPr marL="0" indent="0">
              <a:buNone/>
            </a:pPr>
            <a:r>
              <a:rPr lang="nl-NL" dirty="0"/>
              <a:t>* Alleen roken tijdens de eigen pauze</a:t>
            </a:r>
          </a:p>
          <a:p>
            <a:pPr marL="0" indent="0">
              <a:buNone/>
            </a:pPr>
            <a:r>
              <a:rPr lang="nl-NL" dirty="0"/>
              <a:t>* Geen rookruimtes meer</a:t>
            </a:r>
          </a:p>
          <a:p>
            <a:pPr marL="0" indent="0">
              <a:buNone/>
            </a:pPr>
            <a:r>
              <a:rPr lang="nl-NL" dirty="0"/>
              <a:t>* Stoppen met roken ondersteuning </a:t>
            </a:r>
          </a:p>
          <a:p>
            <a:pPr marL="0" indent="0">
              <a:buNone/>
            </a:pPr>
            <a:r>
              <a:rPr lang="nl-NL" dirty="0"/>
              <a:t>* </a:t>
            </a:r>
            <a:r>
              <a:rPr lang="nl-NL" dirty="0" err="1"/>
              <a:t>Etc</a:t>
            </a:r>
            <a:r>
              <a:rPr lang="nl-NL" dirty="0"/>
              <a:t> </a:t>
            </a:r>
          </a:p>
          <a:p>
            <a:pPr marL="0" indent="0">
              <a:buNone/>
            </a:pPr>
            <a:endParaRPr lang="nl-NL" dirty="0"/>
          </a:p>
        </p:txBody>
      </p:sp>
    </p:spTree>
    <p:extLst>
      <p:ext uri="{BB962C8B-B14F-4D97-AF65-F5344CB8AC3E}">
        <p14:creationId xmlns:p14="http://schemas.microsoft.com/office/powerpoint/2010/main" val="1122864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72BEAE-F3DE-482A-BCC8-435BD6197597}"/>
              </a:ext>
            </a:extLst>
          </p:cNvPr>
          <p:cNvSpPr>
            <a:spLocks noGrp="1"/>
          </p:cNvSpPr>
          <p:nvPr>
            <p:ph type="title"/>
          </p:nvPr>
        </p:nvSpPr>
        <p:spPr/>
        <p:txBody>
          <a:bodyPr/>
          <a:lstStyle/>
          <a:p>
            <a:r>
              <a:rPr lang="nl-NL" dirty="0"/>
              <a:t>Is stoppen met roken en rookvrij worden lastig?</a:t>
            </a:r>
          </a:p>
        </p:txBody>
      </p:sp>
      <p:sp>
        <p:nvSpPr>
          <p:cNvPr id="3" name="Tijdelijke aanduiding voor inhoud 2">
            <a:extLst>
              <a:ext uri="{FF2B5EF4-FFF2-40B4-BE49-F238E27FC236}">
                <a16:creationId xmlns:a16="http://schemas.microsoft.com/office/drawing/2014/main" id="{0B8B6C18-5B1B-43F7-BE58-CB0DF934529D}"/>
              </a:ext>
            </a:extLst>
          </p:cNvPr>
          <p:cNvSpPr>
            <a:spLocks noGrp="1"/>
          </p:cNvSpPr>
          <p:nvPr>
            <p:ph idx="1"/>
          </p:nvPr>
        </p:nvSpPr>
        <p:spPr/>
        <p:txBody>
          <a:bodyPr/>
          <a:lstStyle/>
          <a:p>
            <a:pPr marL="0" indent="0">
              <a:buNone/>
            </a:pPr>
            <a:r>
              <a:rPr lang="nl-NL" dirty="0"/>
              <a:t>Ja,  omdat</a:t>
            </a:r>
          </a:p>
          <a:p>
            <a:pPr>
              <a:buFontTx/>
              <a:buChar char="-"/>
            </a:pPr>
            <a:r>
              <a:rPr lang="nl-NL" dirty="0"/>
              <a:t>80% van de rokers wil stoppen; ieder jaar doet 1 op de 3 een poging</a:t>
            </a:r>
          </a:p>
          <a:p>
            <a:pPr>
              <a:buFontTx/>
              <a:buChar char="-"/>
            </a:pPr>
            <a:r>
              <a:rPr lang="nl-NL" dirty="0"/>
              <a:t>de kans op terugval groot is als er ook andere problemen spelen</a:t>
            </a:r>
          </a:p>
          <a:p>
            <a:pPr>
              <a:buFontTx/>
              <a:buChar char="-"/>
            </a:pPr>
            <a:r>
              <a:rPr lang="nl-NL" dirty="0"/>
              <a:t>stoppen gepaard gaat met vervelende lichamelijke verschijnselen</a:t>
            </a:r>
          </a:p>
          <a:p>
            <a:pPr>
              <a:buFontTx/>
              <a:buChar char="-"/>
            </a:pPr>
            <a:r>
              <a:rPr lang="nl-NL" dirty="0"/>
              <a:t>roken een </a:t>
            </a:r>
            <a:r>
              <a:rPr lang="nl-NL" dirty="0" err="1"/>
              <a:t>privé-zaak</a:t>
            </a:r>
            <a:r>
              <a:rPr lang="nl-NL" dirty="0"/>
              <a:t> is en de eigen verantwoordelijkheid</a:t>
            </a:r>
          </a:p>
          <a:p>
            <a:pPr>
              <a:buFontTx/>
              <a:buChar char="-"/>
            </a:pPr>
            <a:r>
              <a:rPr lang="nl-NL" dirty="0"/>
              <a:t>het gedoe en onrust in het bedrijf oplevert</a:t>
            </a:r>
          </a:p>
          <a:p>
            <a:pPr>
              <a:buFontTx/>
              <a:buChar char="-"/>
            </a:pPr>
            <a:r>
              <a:rPr lang="nl-NL" dirty="0"/>
              <a:t>het de stoppende rokers beloont en de niet-rokers niet</a:t>
            </a:r>
          </a:p>
          <a:p>
            <a:pPr>
              <a:buFontTx/>
              <a:buChar char="-"/>
            </a:pPr>
            <a:r>
              <a:rPr lang="nl-NL" dirty="0"/>
              <a:t>roken een verslaving is waar je met hulp beter vanaf komt</a:t>
            </a:r>
          </a:p>
          <a:p>
            <a:pPr marL="0" indent="0">
              <a:buNone/>
            </a:pPr>
            <a:endParaRPr lang="nl-NL" dirty="0"/>
          </a:p>
        </p:txBody>
      </p:sp>
    </p:spTree>
    <p:extLst>
      <p:ext uri="{BB962C8B-B14F-4D97-AF65-F5344CB8AC3E}">
        <p14:creationId xmlns:p14="http://schemas.microsoft.com/office/powerpoint/2010/main" val="2284509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8248A-63A5-4745-A258-01B5DA63BE1C}"/>
              </a:ext>
            </a:extLst>
          </p:cNvPr>
          <p:cNvSpPr>
            <a:spLocks noGrp="1"/>
          </p:cNvSpPr>
          <p:nvPr>
            <p:ph type="title"/>
          </p:nvPr>
        </p:nvSpPr>
        <p:spPr/>
        <p:txBody>
          <a:bodyPr/>
          <a:lstStyle/>
          <a:p>
            <a:r>
              <a:rPr lang="nl-NL" dirty="0"/>
              <a:t>Wat levert stoppen met roken en rookvrij worden op?</a:t>
            </a:r>
          </a:p>
        </p:txBody>
      </p:sp>
      <p:sp>
        <p:nvSpPr>
          <p:cNvPr id="3" name="Tijdelijke aanduiding voor inhoud 2">
            <a:extLst>
              <a:ext uri="{FF2B5EF4-FFF2-40B4-BE49-F238E27FC236}">
                <a16:creationId xmlns:a16="http://schemas.microsoft.com/office/drawing/2014/main" id="{DFFF8977-BE5F-4544-85EB-52A4344999FE}"/>
              </a:ext>
            </a:extLst>
          </p:cNvPr>
          <p:cNvSpPr>
            <a:spLocks noGrp="1"/>
          </p:cNvSpPr>
          <p:nvPr>
            <p:ph idx="1"/>
          </p:nvPr>
        </p:nvSpPr>
        <p:spPr/>
        <p:txBody>
          <a:bodyPr/>
          <a:lstStyle/>
          <a:p>
            <a:r>
              <a:rPr lang="nl-NL" dirty="0"/>
              <a:t>Meer gezonde levensjaren</a:t>
            </a:r>
          </a:p>
          <a:p>
            <a:r>
              <a:rPr lang="nl-NL" dirty="0"/>
              <a:t>Meer maatschappelijk verantwoord ondernemen</a:t>
            </a:r>
          </a:p>
          <a:p>
            <a:r>
              <a:rPr lang="nl-NL" dirty="0"/>
              <a:t>Beter imago, aantrekkelijke werkgever, hogere marktwaarde</a:t>
            </a:r>
          </a:p>
          <a:p>
            <a:r>
              <a:rPr lang="nl-NL" dirty="0"/>
              <a:t>Meer productiviteit (gemiddeld 3 weken per jaar per roker) </a:t>
            </a:r>
          </a:p>
          <a:p>
            <a:r>
              <a:rPr lang="nl-NL" dirty="0"/>
              <a:t>Geen ‘derdehands roken’</a:t>
            </a:r>
          </a:p>
          <a:p>
            <a:r>
              <a:rPr lang="nl-NL" dirty="0"/>
              <a:t>Minder verzuim, blijvende uitval en sterfte voor het pensioen</a:t>
            </a:r>
          </a:p>
          <a:p>
            <a:r>
              <a:rPr lang="nl-NL" dirty="0"/>
              <a:t>Betere sfeer, potentieel storende factor (rookpauze) weggenomen</a:t>
            </a:r>
          </a:p>
        </p:txBody>
      </p:sp>
    </p:spTree>
    <p:extLst>
      <p:ext uri="{BB962C8B-B14F-4D97-AF65-F5344CB8AC3E}">
        <p14:creationId xmlns:p14="http://schemas.microsoft.com/office/powerpoint/2010/main" val="2952404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611B20-2624-4D3E-892D-49E3C89556A9}"/>
              </a:ext>
            </a:extLst>
          </p:cNvPr>
          <p:cNvSpPr>
            <a:spLocks noGrp="1"/>
          </p:cNvSpPr>
          <p:nvPr>
            <p:ph type="title"/>
          </p:nvPr>
        </p:nvSpPr>
        <p:spPr/>
        <p:txBody>
          <a:bodyPr/>
          <a:lstStyle/>
          <a:p>
            <a:r>
              <a:rPr lang="nl-NL" dirty="0"/>
              <a:t>Benchmark of branche</a:t>
            </a:r>
          </a:p>
        </p:txBody>
      </p:sp>
      <p:sp>
        <p:nvSpPr>
          <p:cNvPr id="3" name="Tijdelijke aanduiding voor inhoud 2">
            <a:extLst>
              <a:ext uri="{FF2B5EF4-FFF2-40B4-BE49-F238E27FC236}">
                <a16:creationId xmlns:a16="http://schemas.microsoft.com/office/drawing/2014/main" id="{B19B3C71-61B5-4C29-9DC3-565789AFAB82}"/>
              </a:ext>
            </a:extLst>
          </p:cNvPr>
          <p:cNvSpPr>
            <a:spLocks noGrp="1"/>
          </p:cNvSpPr>
          <p:nvPr>
            <p:ph idx="1"/>
          </p:nvPr>
        </p:nvSpPr>
        <p:spPr/>
        <p:txBody>
          <a:bodyPr/>
          <a:lstStyle/>
          <a:p>
            <a:pPr marL="0" indent="0">
              <a:buNone/>
            </a:pPr>
            <a:r>
              <a:rPr lang="nl-NL" dirty="0"/>
              <a:t>Presenteer hier een goede benchmark of een voorbeeld uit de branche</a:t>
            </a:r>
          </a:p>
          <a:p>
            <a:pPr marL="0" indent="0">
              <a:buNone/>
            </a:pPr>
            <a:r>
              <a:rPr lang="nl-NL" dirty="0"/>
              <a:t>Het uitgangspunt hierbij is of de aanpak van bedrijf (naam van jouw klant) beter wordt dan de benchmark of de prikkels vanuit de branche. Kan jouw klant trots zijn op het resultaat? </a:t>
            </a:r>
          </a:p>
        </p:txBody>
      </p:sp>
    </p:spTree>
    <p:extLst>
      <p:ext uri="{BB962C8B-B14F-4D97-AF65-F5344CB8AC3E}">
        <p14:creationId xmlns:p14="http://schemas.microsoft.com/office/powerpoint/2010/main" val="145175676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1085</Words>
  <Application>Microsoft Office PowerPoint</Application>
  <PresentationFormat>Breedbeeld</PresentationFormat>
  <Paragraphs>159</Paragraphs>
  <Slides>15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Arial</vt:lpstr>
      <vt:lpstr>Calibri</vt:lpstr>
      <vt:lpstr>Calibri Light</vt:lpstr>
      <vt:lpstr>Kantoorthema</vt:lpstr>
      <vt:lpstr>Naam van het bedrijf</vt:lpstr>
      <vt:lpstr>U kiest voor uw organisatie. Help:</vt:lpstr>
      <vt:lpstr>Nederland lijdt onder de gevolgen van roken</vt:lpstr>
      <vt:lpstr>Wat doet Nederland tegen roken</vt:lpstr>
      <vt:lpstr>Hoe gaat het bij (naam van het bedrijf) </vt:lpstr>
      <vt:lpstr>Wat doen wij tegen roken?</vt:lpstr>
      <vt:lpstr>Is stoppen met roken en rookvrij worden lastig?</vt:lpstr>
      <vt:lpstr>Wat levert stoppen met roken en rookvrij worden op?</vt:lpstr>
      <vt:lpstr>Benchmark of branche</vt:lpstr>
      <vt:lpstr>Stoppen met roken &amp; aanpak</vt:lpstr>
      <vt:lpstr>Rookvrij worden &amp; aanpak</vt:lpstr>
      <vt:lpstr>Werkomstandigheden &amp; aanpak</vt:lpstr>
      <vt:lpstr>Alternatieven voor roken</vt:lpstr>
      <vt:lpstr>Het plan concreet</vt:lpstr>
      <vt:lpstr>Kosten en looptijd, een voorbeeld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Naam van het bedrijf</dc:title>
  <dc:creator>Hans Dam</dc:creator>
  <cp:lastModifiedBy>Rike Quist</cp:lastModifiedBy>
  <cp:revision>18</cp:revision>
  <dcterms:created xsi:type="dcterms:W3CDTF">2020-08-11T09:33:13Z</dcterms:created>
  <dcterms:modified xsi:type="dcterms:W3CDTF">2024-12-07T13:21:27Z</dcterms:modified>
</cp:coreProperties>
</file>